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5" r:id="rId9"/>
    <p:sldId id="266" r:id="rId10"/>
    <p:sldId id="263" r:id="rId11"/>
    <p:sldId id="273" r:id="rId12"/>
    <p:sldId id="269" r:id="rId13"/>
    <p:sldId id="272" r:id="rId14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0099"/>
    <a:srgbClr val="00CC00"/>
    <a:srgbClr val="FFCCCC"/>
    <a:srgbClr val="FF7C80"/>
    <a:srgbClr val="660066"/>
    <a:srgbClr val="800080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6469" autoAdjust="0"/>
  </p:normalViewPr>
  <p:slideViewPr>
    <p:cSldViewPr snapToGrid="0">
      <p:cViewPr varScale="1">
        <p:scale>
          <a:sx n="90" d="100"/>
          <a:sy n="90" d="100"/>
        </p:scale>
        <p:origin x="-114" y="-5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4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770F1-31B6-4D1A-A256-E5F35D3ABD7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8926C1-0ED4-480B-A202-6C9D77BCF845}">
      <dgm:prSet phldrT="[Текст]" custT="1"/>
      <dgm:spPr>
        <a:gradFill rotWithShape="0">
          <a:gsLst>
            <a:gs pos="9000">
              <a:schemeClr val="accent1">
                <a:lumMod val="75000"/>
              </a:schemeClr>
            </a:gs>
            <a:gs pos="70000">
              <a:schemeClr val="accent6"/>
            </a:gs>
            <a:gs pos="32000">
              <a:schemeClr val="accent1">
                <a:lumMod val="60000"/>
                <a:lumOff val="40000"/>
              </a:schemeClr>
            </a:gs>
            <a:gs pos="97000">
              <a:schemeClr val="accent6"/>
            </a:gs>
          </a:gsLst>
          <a:lin ang="5400000" scaled="1"/>
        </a:gradFill>
        <a:ln w="22225">
          <a:solidFill>
            <a:srgbClr val="FF0000">
              <a:alpha val="85000"/>
            </a:srgbClr>
          </a:solidFill>
        </a:ln>
        <a:scene3d>
          <a:camera prst="orthographicFront"/>
          <a:lightRig rig="threePt" dir="t"/>
        </a:scene3d>
        <a:sp3d>
          <a:bevelT w="127000" h="127000" prst="angle"/>
        </a:sp3d>
      </dgm:spPr>
      <dgm:t>
        <a:bodyPr/>
        <a:lstStyle/>
        <a:p>
          <a:r>
            <a:rPr lang="ru-RU" sz="1800" b="1" i="1" dirty="0" smtClean="0">
              <a:solidFill>
                <a:srgbClr val="660066"/>
              </a:solidFill>
            </a:rPr>
            <a:t>Заказчиков</a:t>
          </a:r>
          <a:r>
            <a:rPr lang="ru-RU" sz="1800" b="1" dirty="0" smtClean="0">
              <a:solidFill>
                <a:srgbClr val="660066"/>
              </a:solidFill>
            </a:rPr>
            <a:t> - 2 830</a:t>
          </a:r>
        </a:p>
        <a:p>
          <a:r>
            <a:rPr lang="ru-RU" sz="1800" b="1" i="1" dirty="0" smtClean="0">
              <a:solidFill>
                <a:srgbClr val="660066"/>
              </a:solidFill>
            </a:rPr>
            <a:t>ГРБС</a:t>
          </a:r>
          <a:r>
            <a:rPr lang="ru-RU" sz="1800" b="1" dirty="0" smtClean="0">
              <a:solidFill>
                <a:srgbClr val="660066"/>
              </a:solidFill>
            </a:rPr>
            <a:t> - 67</a:t>
          </a:r>
          <a:endParaRPr lang="ru-RU" sz="1800" b="1" dirty="0">
            <a:solidFill>
              <a:srgbClr val="660066"/>
            </a:solidFill>
          </a:endParaRPr>
        </a:p>
      </dgm:t>
    </dgm:pt>
    <dgm:pt modelId="{F5E4BFFB-1F85-4067-BEE0-90B59CBA5746}" type="parTrans" cxnId="{6B2575A2-1AC7-42F0-9F99-BDDE50C7AA2C}">
      <dgm:prSet/>
      <dgm:spPr/>
      <dgm:t>
        <a:bodyPr/>
        <a:lstStyle/>
        <a:p>
          <a:endParaRPr lang="ru-RU"/>
        </a:p>
      </dgm:t>
    </dgm:pt>
    <dgm:pt modelId="{A5C8AC03-4309-4C51-90A6-6571B2972E4B}" type="sibTrans" cxnId="{6B2575A2-1AC7-42F0-9F99-BDDE50C7AA2C}">
      <dgm:prSet/>
      <dgm:spPr/>
      <dgm:t>
        <a:bodyPr/>
        <a:lstStyle/>
        <a:p>
          <a:endParaRPr lang="ru-RU"/>
        </a:p>
      </dgm:t>
    </dgm:pt>
    <dgm:pt modelId="{1C0AB337-B165-462C-9C0D-57A8B41C9FBD}">
      <dgm:prSet phldrT="[Текст]" custT="1"/>
      <dgm:spPr>
        <a:gradFill rotWithShape="0">
          <a:gsLst>
            <a:gs pos="5000">
              <a:schemeClr val="accent2">
                <a:lumMod val="60000"/>
                <a:lumOff val="40000"/>
              </a:schemeClr>
            </a:gs>
            <a:gs pos="64000">
              <a:srgbClr val="FFCCCC"/>
            </a:gs>
            <a:gs pos="35000">
              <a:schemeClr val="accent1">
                <a:lumMod val="60000"/>
                <a:lumOff val="40000"/>
              </a:schemeClr>
            </a:gs>
            <a:gs pos="96000">
              <a:srgbClr val="FF7C80"/>
            </a:gs>
          </a:gsLst>
          <a:lin ang="5400000" scaled="1"/>
        </a:gradFill>
        <a:ln>
          <a:solidFill>
            <a:srgbClr val="0000FF"/>
          </a:solidFill>
        </a:ln>
        <a:scene3d>
          <a:camera prst="orthographicFront"/>
          <a:lightRig rig="threePt" dir="t"/>
        </a:scene3d>
        <a:sp3d>
          <a:bevelT w="127000" h="127000" prst="angle"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Аукционы – </a:t>
          </a:r>
        </a:p>
        <a:p>
          <a:r>
            <a:rPr lang="ru-RU" sz="1800" b="1" dirty="0" smtClean="0">
              <a:solidFill>
                <a:schemeClr val="tx1"/>
              </a:solidFill>
            </a:rPr>
            <a:t>95,3  млрд. руб. </a:t>
          </a:r>
        </a:p>
        <a:p>
          <a:r>
            <a:rPr lang="ru-RU" sz="1800" b="1" dirty="0" smtClean="0">
              <a:solidFill>
                <a:schemeClr val="tx1"/>
              </a:solidFill>
            </a:rPr>
            <a:t>Открытые конкурсы – </a:t>
          </a:r>
        </a:p>
        <a:p>
          <a:r>
            <a:rPr lang="ru-RU" sz="1800" b="1" dirty="0" smtClean="0">
              <a:solidFill>
                <a:schemeClr val="tx1"/>
              </a:solidFill>
            </a:rPr>
            <a:t>84,1 </a:t>
          </a:r>
          <a:r>
            <a:rPr lang="ru-RU" sz="1800" b="1" dirty="0" err="1" smtClean="0">
              <a:solidFill>
                <a:schemeClr val="tx1"/>
              </a:solidFill>
            </a:rPr>
            <a:t>млрд.руб</a:t>
          </a:r>
          <a:r>
            <a:rPr lang="ru-RU" sz="1800" b="1" dirty="0" smtClean="0">
              <a:solidFill>
                <a:schemeClr val="tx1"/>
              </a:solidFill>
            </a:rPr>
            <a:t>.</a:t>
          </a:r>
          <a:endParaRPr lang="ru-RU" sz="1800" b="1" dirty="0">
            <a:solidFill>
              <a:schemeClr val="tx1"/>
            </a:solidFill>
          </a:endParaRPr>
        </a:p>
      </dgm:t>
    </dgm:pt>
    <dgm:pt modelId="{FC3C2971-2229-46E2-89B8-EB13E6A3C632}" type="parTrans" cxnId="{EEB6C856-38E8-4C27-9F93-692CD249A46E}">
      <dgm:prSet/>
      <dgm:spPr/>
      <dgm:t>
        <a:bodyPr/>
        <a:lstStyle/>
        <a:p>
          <a:endParaRPr lang="ru-RU"/>
        </a:p>
      </dgm:t>
    </dgm:pt>
    <dgm:pt modelId="{38FD741A-63AE-473F-B540-FB7810F0020A}" type="sibTrans" cxnId="{EEB6C856-38E8-4C27-9F93-692CD249A46E}">
      <dgm:prSet/>
      <dgm:spPr/>
      <dgm:t>
        <a:bodyPr/>
        <a:lstStyle/>
        <a:p>
          <a:endParaRPr lang="ru-RU"/>
        </a:p>
      </dgm:t>
    </dgm:pt>
    <dgm:pt modelId="{64252AB2-C026-4B6C-A4C9-27C2EBEE8F49}">
      <dgm:prSet phldrT="[Текст]" custT="1"/>
      <dgm:spPr>
        <a:gradFill rotWithShape="0">
          <a:gsLst>
            <a:gs pos="5000">
              <a:schemeClr val="accent2">
                <a:lumMod val="60000"/>
                <a:lumOff val="40000"/>
              </a:schemeClr>
            </a:gs>
            <a:gs pos="64000">
              <a:srgbClr val="FFCCCC"/>
            </a:gs>
            <a:gs pos="35000">
              <a:schemeClr val="accent1">
                <a:lumMod val="60000"/>
                <a:lumOff val="40000"/>
              </a:schemeClr>
            </a:gs>
            <a:gs pos="96000">
              <a:srgbClr val="FF7C80"/>
            </a:gs>
          </a:gsLst>
          <a:lin ang="5400000" scaled="1"/>
        </a:gradFill>
        <a:ln>
          <a:solidFill>
            <a:srgbClr val="0000FF"/>
          </a:solidFill>
        </a:ln>
        <a:scene3d>
          <a:camera prst="orthographicFront"/>
          <a:lightRig rig="threePt" dir="t"/>
        </a:scene3d>
        <a:sp3d>
          <a:bevelT w="127000" h="127000" prst="angle"/>
        </a:sp3d>
      </dgm:spPr>
      <dgm:t>
        <a:bodyPr/>
        <a:lstStyle/>
        <a:p>
          <a:r>
            <a:rPr lang="ru-RU" sz="1700" b="1" dirty="0" smtClean="0">
              <a:solidFill>
                <a:srgbClr val="0000FF"/>
              </a:solidFill>
            </a:rPr>
            <a:t>Конкурентные способы </a:t>
          </a:r>
        </a:p>
        <a:p>
          <a:r>
            <a:rPr lang="ru-RU" sz="1700" b="1" dirty="0" smtClean="0">
              <a:solidFill>
                <a:srgbClr val="0000FF"/>
              </a:solidFill>
            </a:rPr>
            <a:t>89,5% (по стоимости) </a:t>
          </a:r>
        </a:p>
        <a:p>
          <a:r>
            <a:rPr lang="ru-RU" sz="1700" b="1" dirty="0" smtClean="0">
              <a:solidFill>
                <a:srgbClr val="0000FF"/>
              </a:solidFill>
            </a:rPr>
            <a:t>30,4% (по количеству)</a:t>
          </a:r>
          <a:endParaRPr lang="ru-RU" sz="1700" b="1" dirty="0">
            <a:solidFill>
              <a:srgbClr val="0000FF"/>
            </a:solidFill>
          </a:endParaRPr>
        </a:p>
      </dgm:t>
    </dgm:pt>
    <dgm:pt modelId="{4E5DD20B-A968-472A-8067-769D95E87B69}" type="parTrans" cxnId="{CBEC5154-9DEA-4B0E-8CBF-0407C3230B77}">
      <dgm:prSet/>
      <dgm:spPr/>
      <dgm:t>
        <a:bodyPr/>
        <a:lstStyle/>
        <a:p>
          <a:endParaRPr lang="ru-RU"/>
        </a:p>
      </dgm:t>
    </dgm:pt>
    <dgm:pt modelId="{DA13BE05-4E8D-4424-AB75-598900DE9D11}" type="sibTrans" cxnId="{CBEC5154-9DEA-4B0E-8CBF-0407C3230B77}">
      <dgm:prSet/>
      <dgm:spPr/>
      <dgm:t>
        <a:bodyPr/>
        <a:lstStyle/>
        <a:p>
          <a:endParaRPr lang="ru-RU"/>
        </a:p>
      </dgm:t>
    </dgm:pt>
    <dgm:pt modelId="{1E07339B-984D-47F1-A1AA-79C0E0D2B35F}">
      <dgm:prSet phldrT="[Текст]" custT="1"/>
      <dgm:spPr>
        <a:gradFill rotWithShape="0">
          <a:gsLst>
            <a:gs pos="0">
              <a:srgbClr val="FFFF00"/>
            </a:gs>
            <a:gs pos="65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ln>
          <a:solidFill>
            <a:srgbClr val="00CC00"/>
          </a:solidFill>
        </a:ln>
        <a:scene3d>
          <a:camera prst="orthographicFront"/>
          <a:lightRig rig="threePt" dir="t"/>
        </a:scene3d>
        <a:sp3d>
          <a:bevelT w="127000" h="127000" prst="angle"/>
        </a:sp3d>
      </dgm:spPr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Общая экономия </a:t>
          </a:r>
        </a:p>
        <a:p>
          <a:r>
            <a:rPr lang="ru-RU" sz="1800" b="1" dirty="0" smtClean="0">
              <a:solidFill>
                <a:srgbClr val="FF0000"/>
              </a:solidFill>
            </a:rPr>
            <a:t>10,2 млрд. руб. </a:t>
          </a:r>
        </a:p>
        <a:p>
          <a:r>
            <a:rPr lang="ru-RU" sz="1800" b="1" dirty="0" smtClean="0">
              <a:solidFill>
                <a:srgbClr val="FF0000"/>
              </a:solidFill>
            </a:rPr>
            <a:t>(5,1%)</a:t>
          </a:r>
          <a:endParaRPr lang="ru-RU" sz="1800" b="1" dirty="0">
            <a:solidFill>
              <a:srgbClr val="FF0000"/>
            </a:solidFill>
          </a:endParaRPr>
        </a:p>
      </dgm:t>
    </dgm:pt>
    <dgm:pt modelId="{F006DBBE-648D-4218-8C95-75FA2F58E22C}" type="sibTrans" cxnId="{39FEFB2D-B9A2-4487-81EB-6825810D37FE}">
      <dgm:prSet/>
      <dgm:spPr/>
      <dgm:t>
        <a:bodyPr/>
        <a:lstStyle/>
        <a:p>
          <a:endParaRPr lang="ru-RU"/>
        </a:p>
      </dgm:t>
    </dgm:pt>
    <dgm:pt modelId="{0E2B170B-11A5-4454-BE68-913C4D371347}" type="parTrans" cxnId="{39FEFB2D-B9A2-4487-81EB-6825810D37FE}">
      <dgm:prSet/>
      <dgm:spPr/>
      <dgm:t>
        <a:bodyPr/>
        <a:lstStyle/>
        <a:p>
          <a:endParaRPr lang="ru-RU"/>
        </a:p>
      </dgm:t>
    </dgm:pt>
    <dgm:pt modelId="{DA21EE82-0919-4EEB-BB33-D01D7D6E13A8}">
      <dgm:prSet phldrT="[Текст]" custT="1"/>
      <dgm:spPr>
        <a:gradFill rotWithShape="0">
          <a:gsLst>
            <a:gs pos="18000">
              <a:schemeClr val="accent3">
                <a:lumMod val="75000"/>
              </a:schemeClr>
            </a:gs>
            <a:gs pos="70000">
              <a:schemeClr val="accent1">
                <a:lumMod val="60000"/>
                <a:lumOff val="40000"/>
              </a:schemeClr>
            </a:gs>
            <a:gs pos="57000">
              <a:schemeClr val="accent1">
                <a:lumMod val="60000"/>
                <a:lumOff val="40000"/>
              </a:schemeClr>
            </a:gs>
            <a:gs pos="97000">
              <a:schemeClr val="accent1">
                <a:lumMod val="75000"/>
              </a:schemeClr>
            </a:gs>
          </a:gsLst>
          <a:lin ang="5400000" scaled="1"/>
        </a:gradFill>
        <a:ln>
          <a:solidFill>
            <a:srgbClr val="FF0000"/>
          </a:solidFill>
        </a:ln>
        <a:scene3d>
          <a:camera prst="orthographicFront"/>
          <a:lightRig rig="threePt" dir="t"/>
        </a:scene3d>
        <a:sp3d>
          <a:bevelT w="127000" h="127000" prst="angle"/>
        </a:sp3d>
      </dgm:spPr>
      <dgm:t>
        <a:bodyPr/>
        <a:lstStyle/>
        <a:p>
          <a:r>
            <a:rPr lang="ru-RU" sz="1800" b="1" i="1" dirty="0" smtClean="0">
              <a:solidFill>
                <a:srgbClr val="FF0000"/>
              </a:solidFill>
            </a:rPr>
            <a:t>Количество контрактов </a:t>
          </a:r>
        </a:p>
        <a:p>
          <a:r>
            <a:rPr lang="ru-RU" sz="1800" b="1" i="0" dirty="0" smtClean="0">
              <a:solidFill>
                <a:srgbClr val="FF0000"/>
              </a:solidFill>
            </a:rPr>
            <a:t>260 203</a:t>
          </a:r>
          <a:endParaRPr lang="ru-RU" sz="1800" b="1" i="0" dirty="0">
            <a:solidFill>
              <a:srgbClr val="FF0000"/>
            </a:solidFill>
          </a:endParaRPr>
        </a:p>
      </dgm:t>
    </dgm:pt>
    <dgm:pt modelId="{B45DDFED-C536-41E2-8A95-F08F4016419C}" type="sibTrans" cxnId="{01F4417D-BDCC-4839-9F48-2C5BC9F94ABD}">
      <dgm:prSet/>
      <dgm:spPr/>
      <dgm:t>
        <a:bodyPr/>
        <a:lstStyle/>
        <a:p>
          <a:endParaRPr lang="ru-RU"/>
        </a:p>
      </dgm:t>
    </dgm:pt>
    <dgm:pt modelId="{B3F07B22-935F-4432-B7D5-D3DA004C0596}" type="parTrans" cxnId="{01F4417D-BDCC-4839-9F48-2C5BC9F94ABD}">
      <dgm:prSet/>
      <dgm:spPr/>
      <dgm:t>
        <a:bodyPr/>
        <a:lstStyle/>
        <a:p>
          <a:endParaRPr lang="ru-RU"/>
        </a:p>
      </dgm:t>
    </dgm:pt>
    <dgm:pt modelId="{0C70AA22-D723-4C3B-95E8-1B808B719BC5}">
      <dgm:prSet custT="1"/>
      <dgm:spPr>
        <a:gradFill rotWithShape="0">
          <a:gsLst>
            <a:gs pos="18000">
              <a:schemeClr val="accent2">
                <a:lumMod val="60000"/>
                <a:lumOff val="40000"/>
              </a:schemeClr>
            </a:gs>
            <a:gs pos="79000">
              <a:srgbClr val="FFCCCC"/>
            </a:gs>
            <a:gs pos="35000">
              <a:schemeClr val="accent1">
                <a:lumMod val="60000"/>
                <a:lumOff val="40000"/>
              </a:schemeClr>
            </a:gs>
            <a:gs pos="99000">
              <a:schemeClr val="accent4">
                <a:lumMod val="60000"/>
                <a:lumOff val="40000"/>
              </a:schemeClr>
            </a:gs>
          </a:gsLst>
          <a:lin ang="5400000" scaled="1"/>
        </a:gradFill>
        <a:ln>
          <a:solidFill>
            <a:srgbClr val="00CC00"/>
          </a:solidFill>
        </a:ln>
        <a:scene3d>
          <a:camera prst="orthographicFront"/>
          <a:lightRig rig="threePt" dir="t"/>
        </a:scene3d>
        <a:sp3d>
          <a:bevelT w="127000" h="127000" prst="angle"/>
        </a:sp3d>
      </dgm:spPr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Общая стоимость закупок </a:t>
          </a:r>
        </a:p>
        <a:p>
          <a:r>
            <a:rPr lang="ru-RU" sz="1800" b="1" dirty="0" smtClean="0">
              <a:solidFill>
                <a:srgbClr val="FF0000"/>
              </a:solidFill>
            </a:rPr>
            <a:t>– 217,5 </a:t>
          </a:r>
          <a:r>
            <a:rPr lang="ru-RU" sz="1800" b="1" dirty="0" err="1" smtClean="0">
              <a:solidFill>
                <a:srgbClr val="FF0000"/>
              </a:solidFill>
            </a:rPr>
            <a:t>млрд.руб</a:t>
          </a:r>
          <a:r>
            <a:rPr lang="ru-RU" sz="1700" b="1" dirty="0" smtClean="0">
              <a:solidFill>
                <a:srgbClr val="FF0000"/>
              </a:solidFill>
            </a:rPr>
            <a:t>.</a:t>
          </a:r>
          <a:endParaRPr lang="ru-RU" sz="1700" b="1" dirty="0">
            <a:solidFill>
              <a:srgbClr val="FF0000"/>
            </a:solidFill>
          </a:endParaRPr>
        </a:p>
      </dgm:t>
    </dgm:pt>
    <dgm:pt modelId="{8062C0A1-3CF5-40CE-B0ED-6301DC3D4E6F}" type="parTrans" cxnId="{FA6CE940-CC8C-4D43-8B00-641B373B8546}">
      <dgm:prSet/>
      <dgm:spPr/>
      <dgm:t>
        <a:bodyPr/>
        <a:lstStyle/>
        <a:p>
          <a:endParaRPr lang="ru-RU"/>
        </a:p>
      </dgm:t>
    </dgm:pt>
    <dgm:pt modelId="{D8EDFB09-FEFA-4044-988A-3B85BA7F0BF9}" type="sibTrans" cxnId="{FA6CE940-CC8C-4D43-8B00-641B373B8546}">
      <dgm:prSet/>
      <dgm:spPr/>
      <dgm:t>
        <a:bodyPr/>
        <a:lstStyle/>
        <a:p>
          <a:endParaRPr lang="ru-RU"/>
        </a:p>
      </dgm:t>
    </dgm:pt>
    <dgm:pt modelId="{2C2720EC-403A-4EED-82D3-95538B495D9A}" type="pres">
      <dgm:prSet presAssocID="{082770F1-31B6-4D1A-A256-E5F35D3ABD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A57525-9B4F-4B31-B2F0-03253F839D23}" type="pres">
      <dgm:prSet presAssocID="{308926C1-0ED4-480B-A202-6C9D77BCF845}" presName="node" presStyleLbl="node1" presStyleIdx="0" presStyleCnt="6" custScaleX="100058" custScaleY="45052" custLinFactNeighborX="40724" custLinFactNeighborY="-11335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7BBC4305-55A6-421D-AC07-BBEE4A71DF78}" type="pres">
      <dgm:prSet presAssocID="{A5C8AC03-4309-4C51-90A6-6571B2972E4B}" presName="sibTrans" presStyleCnt="0"/>
      <dgm:spPr/>
    </dgm:pt>
    <dgm:pt modelId="{A90F3212-B594-4AEC-A4B8-982B52300FC8}" type="pres">
      <dgm:prSet presAssocID="{1C0AB337-B165-462C-9C0D-57A8B41C9FBD}" presName="node" presStyleLbl="node1" presStyleIdx="1" presStyleCnt="6" custScaleX="88079" custScaleY="65421" custLinFactY="58669" custLinFactNeighborX="-11655" custLinFactNeighborY="100000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9EC5932D-9BBB-4A90-87C5-C07182DE527E}" type="pres">
      <dgm:prSet presAssocID="{38FD741A-63AE-473F-B540-FB7810F0020A}" presName="sibTrans" presStyleCnt="0"/>
      <dgm:spPr/>
    </dgm:pt>
    <dgm:pt modelId="{FE638C93-64A5-409F-BAD0-AA5220C665A9}" type="pres">
      <dgm:prSet presAssocID="{0C70AA22-D723-4C3B-95E8-1B808B719BC5}" presName="node" presStyleLbl="node1" presStyleIdx="2" presStyleCnt="6" custScaleX="84958" custScaleY="63273" custLinFactNeighborX="7432" custLinFactNeighborY="12185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C1A2F653-21AD-4BBC-BEBD-319EEE11E4C8}" type="pres">
      <dgm:prSet presAssocID="{D8EDFB09-FEFA-4044-988A-3B85BA7F0BF9}" presName="sibTrans" presStyleCnt="0"/>
      <dgm:spPr/>
    </dgm:pt>
    <dgm:pt modelId="{D654B4FB-D6D4-4793-B6AD-E81066AF1A51}" type="pres">
      <dgm:prSet presAssocID="{DA21EE82-0919-4EEB-BB33-D01D7D6E13A8}" presName="node" presStyleLbl="node1" presStyleIdx="3" presStyleCnt="6" custScaleX="102876" custScaleY="48771" custLinFactNeighborX="-56194" custLinFactNeighborY="-44436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75E6DA7B-5EE5-4B38-B975-C56A803066D0}" type="pres">
      <dgm:prSet presAssocID="{B45DDFED-C536-41E2-8A95-F08F4016419C}" presName="sibTrans" presStyleCnt="0"/>
      <dgm:spPr/>
    </dgm:pt>
    <dgm:pt modelId="{09B02FAD-1C5B-4D44-8E44-6DDCF5EDC005}" type="pres">
      <dgm:prSet presAssocID="{64252AB2-C026-4B6C-A4C9-27C2EBEE8F49}" presName="node" presStyleLbl="node1" presStyleIdx="4" presStyleCnt="6" custScaleX="86203" custScaleY="61997" custLinFactNeighborX="89263" custLinFactNeighborY="-66872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4D8847AC-3081-45A3-9B3D-F53EF9962353}" type="pres">
      <dgm:prSet presAssocID="{DA13BE05-4E8D-4424-AB75-598900DE9D11}" presName="sibTrans" presStyleCnt="0"/>
      <dgm:spPr/>
    </dgm:pt>
    <dgm:pt modelId="{FC90CAEA-3AE8-4C52-ADF0-7F948C91AC72}" type="pres">
      <dgm:prSet presAssocID="{1E07339B-984D-47F1-A1AA-79C0E0D2B35F}" presName="node" presStyleLbl="node1" presStyleIdx="5" presStyleCnt="6" custScaleX="84766" custScaleY="63469" custLinFactNeighborX="-97876" custLinFactNeighborY="-3827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</dgm:ptLst>
  <dgm:cxnLst>
    <dgm:cxn modelId="{FA6CE940-CC8C-4D43-8B00-641B373B8546}" srcId="{082770F1-31B6-4D1A-A256-E5F35D3ABD79}" destId="{0C70AA22-D723-4C3B-95E8-1B808B719BC5}" srcOrd="2" destOrd="0" parTransId="{8062C0A1-3CF5-40CE-B0ED-6301DC3D4E6F}" sibTransId="{D8EDFB09-FEFA-4044-988A-3B85BA7F0BF9}"/>
    <dgm:cxn modelId="{67F546E5-22A1-4306-B231-2F146FE3F436}" type="presOf" srcId="{082770F1-31B6-4D1A-A256-E5F35D3ABD79}" destId="{2C2720EC-403A-4EED-82D3-95538B495D9A}" srcOrd="0" destOrd="0" presId="urn:microsoft.com/office/officeart/2005/8/layout/default"/>
    <dgm:cxn modelId="{C9C813B4-A831-4D12-87BA-E6C92D3501D3}" type="presOf" srcId="{DA21EE82-0919-4EEB-BB33-D01D7D6E13A8}" destId="{D654B4FB-D6D4-4793-B6AD-E81066AF1A51}" srcOrd="0" destOrd="0" presId="urn:microsoft.com/office/officeart/2005/8/layout/default"/>
    <dgm:cxn modelId="{EEB6C856-38E8-4C27-9F93-692CD249A46E}" srcId="{082770F1-31B6-4D1A-A256-E5F35D3ABD79}" destId="{1C0AB337-B165-462C-9C0D-57A8B41C9FBD}" srcOrd="1" destOrd="0" parTransId="{FC3C2971-2229-46E2-89B8-EB13E6A3C632}" sibTransId="{38FD741A-63AE-473F-B540-FB7810F0020A}"/>
    <dgm:cxn modelId="{CBEC5154-9DEA-4B0E-8CBF-0407C3230B77}" srcId="{082770F1-31B6-4D1A-A256-E5F35D3ABD79}" destId="{64252AB2-C026-4B6C-A4C9-27C2EBEE8F49}" srcOrd="4" destOrd="0" parTransId="{4E5DD20B-A968-472A-8067-769D95E87B69}" sibTransId="{DA13BE05-4E8D-4424-AB75-598900DE9D11}"/>
    <dgm:cxn modelId="{39FEFB2D-B9A2-4487-81EB-6825810D37FE}" srcId="{082770F1-31B6-4D1A-A256-E5F35D3ABD79}" destId="{1E07339B-984D-47F1-A1AA-79C0E0D2B35F}" srcOrd="5" destOrd="0" parTransId="{0E2B170B-11A5-4454-BE68-913C4D371347}" sibTransId="{F006DBBE-648D-4218-8C95-75FA2F58E22C}"/>
    <dgm:cxn modelId="{0E37C865-CDC2-4388-A39B-B03B3D26E42F}" type="presOf" srcId="{64252AB2-C026-4B6C-A4C9-27C2EBEE8F49}" destId="{09B02FAD-1C5B-4D44-8E44-6DDCF5EDC005}" srcOrd="0" destOrd="0" presId="urn:microsoft.com/office/officeart/2005/8/layout/default"/>
    <dgm:cxn modelId="{01F4417D-BDCC-4839-9F48-2C5BC9F94ABD}" srcId="{082770F1-31B6-4D1A-A256-E5F35D3ABD79}" destId="{DA21EE82-0919-4EEB-BB33-D01D7D6E13A8}" srcOrd="3" destOrd="0" parTransId="{B3F07B22-935F-4432-B7D5-D3DA004C0596}" sibTransId="{B45DDFED-C536-41E2-8A95-F08F4016419C}"/>
    <dgm:cxn modelId="{C93D4102-2566-45B1-ACB6-10A385A387E2}" type="presOf" srcId="{0C70AA22-D723-4C3B-95E8-1B808B719BC5}" destId="{FE638C93-64A5-409F-BAD0-AA5220C665A9}" srcOrd="0" destOrd="0" presId="urn:microsoft.com/office/officeart/2005/8/layout/default"/>
    <dgm:cxn modelId="{91242D94-FF88-4833-93BF-36E29090A6B3}" type="presOf" srcId="{308926C1-0ED4-480B-A202-6C9D77BCF845}" destId="{51A57525-9B4F-4B31-B2F0-03253F839D23}" srcOrd="0" destOrd="0" presId="urn:microsoft.com/office/officeart/2005/8/layout/default"/>
    <dgm:cxn modelId="{D43E3960-0C9C-4730-B7EF-E5B7CA85841A}" type="presOf" srcId="{1E07339B-984D-47F1-A1AA-79C0E0D2B35F}" destId="{FC90CAEA-3AE8-4C52-ADF0-7F948C91AC72}" srcOrd="0" destOrd="0" presId="urn:microsoft.com/office/officeart/2005/8/layout/default"/>
    <dgm:cxn modelId="{6B2575A2-1AC7-42F0-9F99-BDDE50C7AA2C}" srcId="{082770F1-31B6-4D1A-A256-E5F35D3ABD79}" destId="{308926C1-0ED4-480B-A202-6C9D77BCF845}" srcOrd="0" destOrd="0" parTransId="{F5E4BFFB-1F85-4067-BEE0-90B59CBA5746}" sibTransId="{A5C8AC03-4309-4C51-90A6-6571B2972E4B}"/>
    <dgm:cxn modelId="{77B0546E-0E8C-4256-A52B-358A3C16BFE9}" type="presOf" srcId="{1C0AB337-B165-462C-9C0D-57A8B41C9FBD}" destId="{A90F3212-B594-4AEC-A4B8-982B52300FC8}" srcOrd="0" destOrd="0" presId="urn:microsoft.com/office/officeart/2005/8/layout/default"/>
    <dgm:cxn modelId="{67F63106-C66F-4408-B091-A2CD8101B01F}" type="presParOf" srcId="{2C2720EC-403A-4EED-82D3-95538B495D9A}" destId="{51A57525-9B4F-4B31-B2F0-03253F839D23}" srcOrd="0" destOrd="0" presId="urn:microsoft.com/office/officeart/2005/8/layout/default"/>
    <dgm:cxn modelId="{C6BF7F99-2722-41B4-8082-7BC173E36391}" type="presParOf" srcId="{2C2720EC-403A-4EED-82D3-95538B495D9A}" destId="{7BBC4305-55A6-421D-AC07-BBEE4A71DF78}" srcOrd="1" destOrd="0" presId="urn:microsoft.com/office/officeart/2005/8/layout/default"/>
    <dgm:cxn modelId="{7A9EF326-EF51-435A-977D-F0CAAB046A4B}" type="presParOf" srcId="{2C2720EC-403A-4EED-82D3-95538B495D9A}" destId="{A90F3212-B594-4AEC-A4B8-982B52300FC8}" srcOrd="2" destOrd="0" presId="urn:microsoft.com/office/officeart/2005/8/layout/default"/>
    <dgm:cxn modelId="{5863ABDE-1C4E-4C1B-88B3-70E5051C7847}" type="presParOf" srcId="{2C2720EC-403A-4EED-82D3-95538B495D9A}" destId="{9EC5932D-9BBB-4A90-87C5-C07182DE527E}" srcOrd="3" destOrd="0" presId="urn:microsoft.com/office/officeart/2005/8/layout/default"/>
    <dgm:cxn modelId="{9DF5B6D9-F19F-41E9-B842-F7F98FF9BA37}" type="presParOf" srcId="{2C2720EC-403A-4EED-82D3-95538B495D9A}" destId="{FE638C93-64A5-409F-BAD0-AA5220C665A9}" srcOrd="4" destOrd="0" presId="urn:microsoft.com/office/officeart/2005/8/layout/default"/>
    <dgm:cxn modelId="{530B226F-413C-4C29-9260-4CC45A045B26}" type="presParOf" srcId="{2C2720EC-403A-4EED-82D3-95538B495D9A}" destId="{C1A2F653-21AD-4BBC-BEBD-319EEE11E4C8}" srcOrd="5" destOrd="0" presId="urn:microsoft.com/office/officeart/2005/8/layout/default"/>
    <dgm:cxn modelId="{8CF68FDA-CA37-4798-8779-BE9423B80953}" type="presParOf" srcId="{2C2720EC-403A-4EED-82D3-95538B495D9A}" destId="{D654B4FB-D6D4-4793-B6AD-E81066AF1A51}" srcOrd="6" destOrd="0" presId="urn:microsoft.com/office/officeart/2005/8/layout/default"/>
    <dgm:cxn modelId="{FCF84AA1-65D7-4060-AE9E-341A02E539AF}" type="presParOf" srcId="{2C2720EC-403A-4EED-82D3-95538B495D9A}" destId="{75E6DA7B-5EE5-4B38-B975-C56A803066D0}" srcOrd="7" destOrd="0" presId="urn:microsoft.com/office/officeart/2005/8/layout/default"/>
    <dgm:cxn modelId="{4766AF54-2EFC-45AD-BBFB-EB2A79412EF5}" type="presParOf" srcId="{2C2720EC-403A-4EED-82D3-95538B495D9A}" destId="{09B02FAD-1C5B-4D44-8E44-6DDCF5EDC005}" srcOrd="8" destOrd="0" presId="urn:microsoft.com/office/officeart/2005/8/layout/default"/>
    <dgm:cxn modelId="{7B0DE2CF-D531-4A00-ADFC-D2E9C78C4047}" type="presParOf" srcId="{2C2720EC-403A-4EED-82D3-95538B495D9A}" destId="{4D8847AC-3081-45A3-9B3D-F53EF9962353}" srcOrd="9" destOrd="0" presId="urn:microsoft.com/office/officeart/2005/8/layout/default"/>
    <dgm:cxn modelId="{2869D599-12C7-4728-A281-316160E3804F}" type="presParOf" srcId="{2C2720EC-403A-4EED-82D3-95538B495D9A}" destId="{FC90CAEA-3AE8-4C52-ADF0-7F948C91AC7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57525-9B4F-4B31-B2F0-03253F839D23}">
      <dsp:nvSpPr>
        <dsp:cNvPr id="0" name=""/>
        <dsp:cNvSpPr/>
      </dsp:nvSpPr>
      <dsp:spPr>
        <a:xfrm>
          <a:off x="1769292" y="0"/>
          <a:ext cx="3935312" cy="1063145"/>
        </a:xfrm>
        <a:prstGeom prst="octagon">
          <a:avLst/>
        </a:prstGeom>
        <a:gradFill rotWithShape="0">
          <a:gsLst>
            <a:gs pos="9000">
              <a:schemeClr val="accent1">
                <a:lumMod val="75000"/>
              </a:schemeClr>
            </a:gs>
            <a:gs pos="70000">
              <a:schemeClr val="accent6"/>
            </a:gs>
            <a:gs pos="32000">
              <a:schemeClr val="accent1">
                <a:lumMod val="60000"/>
                <a:lumOff val="40000"/>
              </a:schemeClr>
            </a:gs>
            <a:gs pos="97000">
              <a:schemeClr val="accent6"/>
            </a:gs>
          </a:gsLst>
          <a:lin ang="5400000" scaled="1"/>
        </a:gradFill>
        <a:ln w="22225" cap="rnd" cmpd="sng" algn="ctr">
          <a:solidFill>
            <a:srgbClr val="FF0000">
              <a:alpha val="8500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rgbClr val="660066"/>
              </a:solidFill>
            </a:rPr>
            <a:t>Заказчиков</a:t>
          </a:r>
          <a:r>
            <a:rPr lang="ru-RU" sz="1800" b="1" kern="1200" dirty="0" smtClean="0">
              <a:solidFill>
                <a:srgbClr val="660066"/>
              </a:solidFill>
            </a:rPr>
            <a:t> - 2 830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rgbClr val="660066"/>
              </a:solidFill>
            </a:rPr>
            <a:t>ГРБС</a:t>
          </a:r>
          <a:r>
            <a:rPr lang="ru-RU" sz="1800" b="1" kern="1200" dirty="0" smtClean="0">
              <a:solidFill>
                <a:srgbClr val="660066"/>
              </a:solidFill>
            </a:rPr>
            <a:t> - 67</a:t>
          </a:r>
          <a:endParaRPr lang="ru-RU" sz="1800" b="1" kern="1200" dirty="0">
            <a:solidFill>
              <a:srgbClr val="660066"/>
            </a:solidFill>
          </a:endParaRPr>
        </a:p>
      </dsp:txBody>
      <dsp:txXfrm>
        <a:off x="1924984" y="155692"/>
        <a:ext cx="3623928" cy="751761"/>
      </dsp:txXfrm>
    </dsp:sp>
    <dsp:sp modelId="{A90F3212-B594-4AEC-A4B8-982B52300FC8}">
      <dsp:nvSpPr>
        <dsp:cNvPr id="0" name=""/>
        <dsp:cNvSpPr/>
      </dsp:nvSpPr>
      <dsp:spPr>
        <a:xfrm>
          <a:off x="4037825" y="3744496"/>
          <a:ext cx="3464174" cy="1543817"/>
        </a:xfrm>
        <a:prstGeom prst="octagon">
          <a:avLst/>
        </a:prstGeom>
        <a:gradFill rotWithShape="0">
          <a:gsLst>
            <a:gs pos="5000">
              <a:schemeClr val="accent2">
                <a:lumMod val="60000"/>
                <a:lumOff val="40000"/>
              </a:schemeClr>
            </a:gs>
            <a:gs pos="64000">
              <a:srgbClr val="FFCCCC"/>
            </a:gs>
            <a:gs pos="35000">
              <a:schemeClr val="accent1">
                <a:lumMod val="60000"/>
                <a:lumOff val="40000"/>
              </a:schemeClr>
            </a:gs>
            <a:gs pos="96000">
              <a:srgbClr val="FF7C80"/>
            </a:gs>
          </a:gsLst>
          <a:lin ang="5400000" scaled="1"/>
        </a:gradFill>
        <a:ln w="19050" cap="rnd" cmpd="sng" algn="ctr">
          <a:solidFill>
            <a:srgbClr val="0000FF"/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Аукционы –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95,3  млрд. руб.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Открытые конкурсы –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84,1 </a:t>
          </a:r>
          <a:r>
            <a:rPr lang="ru-RU" sz="1800" b="1" kern="1200" dirty="0" err="1" smtClean="0">
              <a:solidFill>
                <a:schemeClr val="tx1"/>
              </a:solidFill>
            </a:rPr>
            <a:t>млрд.руб</a:t>
          </a:r>
          <a:r>
            <a:rPr lang="ru-RU" sz="1800" b="1" kern="1200" dirty="0" smtClean="0">
              <a:solidFill>
                <a:schemeClr val="tx1"/>
              </a:solidFill>
            </a:rPr>
            <a:t>.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263909" y="3970580"/>
        <a:ext cx="3012006" cy="1091649"/>
      </dsp:txXfrm>
    </dsp:sp>
    <dsp:sp modelId="{FE638C93-64A5-409F-BAD0-AA5220C665A9}">
      <dsp:nvSpPr>
        <dsp:cNvPr id="0" name=""/>
        <dsp:cNvSpPr/>
      </dsp:nvSpPr>
      <dsp:spPr>
        <a:xfrm>
          <a:off x="465866" y="2224859"/>
          <a:ext cx="3341424" cy="1493128"/>
        </a:xfrm>
        <a:prstGeom prst="octagon">
          <a:avLst/>
        </a:prstGeom>
        <a:gradFill rotWithShape="0">
          <a:gsLst>
            <a:gs pos="18000">
              <a:schemeClr val="accent2">
                <a:lumMod val="60000"/>
                <a:lumOff val="40000"/>
              </a:schemeClr>
            </a:gs>
            <a:gs pos="79000">
              <a:srgbClr val="FFCCCC"/>
            </a:gs>
            <a:gs pos="35000">
              <a:schemeClr val="accent1">
                <a:lumMod val="60000"/>
                <a:lumOff val="40000"/>
              </a:schemeClr>
            </a:gs>
            <a:gs pos="99000">
              <a:schemeClr val="accent4">
                <a:lumMod val="60000"/>
                <a:lumOff val="40000"/>
              </a:schemeClr>
            </a:gs>
          </a:gsLst>
          <a:lin ang="5400000" scaled="1"/>
        </a:gradFill>
        <a:ln w="19050" cap="rnd" cmpd="sng" algn="ctr">
          <a:solidFill>
            <a:srgbClr val="00CC0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Общая стоимость закупок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– 217,5 </a:t>
          </a:r>
          <a:r>
            <a:rPr lang="ru-RU" sz="1800" b="1" kern="1200" dirty="0" err="1" smtClean="0">
              <a:solidFill>
                <a:srgbClr val="FF0000"/>
              </a:solidFill>
            </a:rPr>
            <a:t>млрд.руб</a:t>
          </a:r>
          <a:r>
            <a:rPr lang="ru-RU" sz="1700" b="1" kern="1200" dirty="0" smtClean="0">
              <a:solidFill>
                <a:srgbClr val="FF0000"/>
              </a:solidFill>
            </a:rPr>
            <a:t>.</a:t>
          </a:r>
          <a:endParaRPr lang="ru-RU" sz="1700" b="1" kern="1200" dirty="0">
            <a:solidFill>
              <a:srgbClr val="FF0000"/>
            </a:solidFill>
          </a:endParaRPr>
        </a:p>
      </dsp:txBody>
      <dsp:txXfrm>
        <a:off x="684527" y="2443520"/>
        <a:ext cx="2904102" cy="1055806"/>
      </dsp:txXfrm>
    </dsp:sp>
    <dsp:sp modelId="{D654B4FB-D6D4-4793-B6AD-E81066AF1A51}">
      <dsp:nvSpPr>
        <dsp:cNvPr id="0" name=""/>
        <dsp:cNvSpPr/>
      </dsp:nvSpPr>
      <dsp:spPr>
        <a:xfrm>
          <a:off x="1698163" y="1059817"/>
          <a:ext cx="4046145" cy="1150907"/>
        </a:xfrm>
        <a:prstGeom prst="octagon">
          <a:avLst/>
        </a:prstGeom>
        <a:gradFill rotWithShape="0">
          <a:gsLst>
            <a:gs pos="18000">
              <a:schemeClr val="accent3">
                <a:lumMod val="75000"/>
              </a:schemeClr>
            </a:gs>
            <a:gs pos="70000">
              <a:schemeClr val="accent1">
                <a:lumMod val="60000"/>
                <a:lumOff val="40000"/>
              </a:schemeClr>
            </a:gs>
            <a:gs pos="57000">
              <a:schemeClr val="accent1">
                <a:lumMod val="60000"/>
                <a:lumOff val="40000"/>
              </a:schemeClr>
            </a:gs>
            <a:gs pos="97000">
              <a:schemeClr val="accent1">
                <a:lumMod val="75000"/>
              </a:schemeClr>
            </a:gs>
          </a:gsLst>
          <a:lin ang="5400000" scaled="1"/>
        </a:gradFill>
        <a:ln w="19050" cap="rnd" cmpd="sng" algn="ctr">
          <a:solidFill>
            <a:srgbClr val="FF000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rgbClr val="FF0000"/>
              </a:solidFill>
            </a:rPr>
            <a:t>Количество контрактов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rgbClr val="FF0000"/>
              </a:solidFill>
            </a:rPr>
            <a:t>260 203</a:t>
          </a:r>
          <a:endParaRPr lang="ru-RU" sz="1800" b="1" i="0" kern="1200" dirty="0">
            <a:solidFill>
              <a:srgbClr val="FF0000"/>
            </a:solidFill>
          </a:endParaRPr>
        </a:p>
      </dsp:txBody>
      <dsp:txXfrm>
        <a:off x="1866708" y="1228362"/>
        <a:ext cx="3709055" cy="813817"/>
      </dsp:txXfrm>
    </dsp:sp>
    <dsp:sp modelId="{09B02FAD-1C5B-4D44-8E44-6DDCF5EDC005}">
      <dsp:nvSpPr>
        <dsp:cNvPr id="0" name=""/>
        <dsp:cNvSpPr/>
      </dsp:nvSpPr>
      <dsp:spPr>
        <a:xfrm>
          <a:off x="4015958" y="2263057"/>
          <a:ext cx="3390390" cy="1463016"/>
        </a:xfrm>
        <a:prstGeom prst="octagon">
          <a:avLst/>
        </a:prstGeom>
        <a:gradFill rotWithShape="0">
          <a:gsLst>
            <a:gs pos="5000">
              <a:schemeClr val="accent2">
                <a:lumMod val="60000"/>
                <a:lumOff val="40000"/>
              </a:schemeClr>
            </a:gs>
            <a:gs pos="64000">
              <a:srgbClr val="FFCCCC"/>
            </a:gs>
            <a:gs pos="35000">
              <a:schemeClr val="accent1">
                <a:lumMod val="60000"/>
                <a:lumOff val="40000"/>
              </a:schemeClr>
            </a:gs>
            <a:gs pos="96000">
              <a:srgbClr val="FF7C80"/>
            </a:gs>
          </a:gsLst>
          <a:lin ang="5400000" scaled="1"/>
        </a:gradFill>
        <a:ln w="19050" cap="rnd" cmpd="sng" algn="ctr">
          <a:solidFill>
            <a:srgbClr val="0000FF"/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00FF"/>
              </a:solidFill>
            </a:rPr>
            <a:t>Конкурентные способы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00FF"/>
              </a:solidFill>
            </a:rPr>
            <a:t>89,5% (по стоимости)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00FF"/>
              </a:solidFill>
            </a:rPr>
            <a:t>30,4% (по количеству)</a:t>
          </a:r>
          <a:endParaRPr lang="ru-RU" sz="1700" b="1" kern="1200" dirty="0">
            <a:solidFill>
              <a:srgbClr val="0000FF"/>
            </a:solidFill>
          </a:endParaRPr>
        </a:p>
      </dsp:txBody>
      <dsp:txXfrm>
        <a:off x="4230209" y="2477308"/>
        <a:ext cx="2961888" cy="1034514"/>
      </dsp:txXfrm>
    </dsp:sp>
    <dsp:sp modelId="{FC90CAEA-3AE8-4C52-ADF0-7F948C91AC72}">
      <dsp:nvSpPr>
        <dsp:cNvPr id="0" name=""/>
        <dsp:cNvSpPr/>
      </dsp:nvSpPr>
      <dsp:spPr>
        <a:xfrm>
          <a:off x="439416" y="3733436"/>
          <a:ext cx="3333873" cy="1497753"/>
        </a:xfrm>
        <a:prstGeom prst="octagon">
          <a:avLst/>
        </a:prstGeom>
        <a:gradFill rotWithShape="0">
          <a:gsLst>
            <a:gs pos="0">
              <a:srgbClr val="FFFF00"/>
            </a:gs>
            <a:gs pos="65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ln w="19050" cap="rnd" cmpd="sng" algn="ctr">
          <a:solidFill>
            <a:srgbClr val="00CC0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Общая экономия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10,2 млрд. руб.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(5,1%)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658754" y="3952774"/>
        <a:ext cx="2895197" cy="1059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5FB7C-8813-43C3-AE55-1D496AFB589F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1F300-8A0C-4062-B786-C2C3F2352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778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F300-8A0C-4062-B786-C2C3F23520B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725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F300-8A0C-4062-B786-C2C3F23520B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624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F300-8A0C-4062-B786-C2C3F23520B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835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F300-8A0C-4062-B786-C2C3F23520B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174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F300-8A0C-4062-B786-C2C3F23520B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43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F300-8A0C-4062-B786-C2C3F23520B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945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F300-8A0C-4062-B786-C2C3F23520B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959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F300-8A0C-4062-B786-C2C3F23520B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65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F300-8A0C-4062-B786-C2C3F23520B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032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F300-8A0C-4062-B786-C2C3F23520B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332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F300-8A0C-4062-B786-C2C3F23520B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617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F300-8A0C-4062-B786-C2C3F23520B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812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F300-8A0C-4062-B786-C2C3F23520B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12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04.06.2015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контрольно-счетных органов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04.06.2015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контрольно-счетных органов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04.06.2015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контрольно-счетных органов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04.06.2015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контрольно-счетных органов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04.06.2015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контрольно-счетных органов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04.06.2015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контрольно-счетных органов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04.06.2015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контрольно-счетных органов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04.06.2015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контрольно-счетных органов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04.06.2015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контрольно-счетных органов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04.06.2015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контрольно-счетных органов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04.06.2015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контрольно-счетных органов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04.06.2015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контрольно-счетных органов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04.06.2015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контрольно-счетных органов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04.06.2015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контрольно-счетных органов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04.06.2015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контрольно-счетных органов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контрольно-счетных органов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04.06.2015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04.06.2015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Всероссийская конференция контрольно-счетных органов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922106"/>
            <a:ext cx="7766936" cy="2128730"/>
          </a:xfrm>
        </p:spPr>
        <p:txBody>
          <a:bodyPr/>
          <a:lstStyle/>
          <a:p>
            <a:r>
              <a:rPr lang="ru-RU" sz="4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выполнения задач по аудиту в сфере закупок в Санкт-Петербурге</a:t>
            </a:r>
            <a:endParaRPr lang="ru-RU" sz="4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643087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году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1024467" cy="365125"/>
          </a:xfrm>
        </p:spPr>
        <p:txBody>
          <a:bodyPr/>
          <a:lstStyle/>
          <a:p>
            <a:r>
              <a:rPr lang="ru-RU" sz="1200" dirty="0" smtClean="0"/>
              <a:t>04.06.2015</a:t>
            </a:r>
            <a:endParaRPr lang="en-US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662059" y="6041362"/>
            <a:ext cx="68333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200" i="1" dirty="0" smtClean="0"/>
              <a:t>Всероссийская конференция контрольно-счетных органов</a:t>
            </a:r>
            <a:endParaRPr lang="en-US" sz="1200" i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77334" y="5209457"/>
            <a:ext cx="7766936" cy="3776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Контрольно-счетной палаты Санкт-Петербурга </a:t>
            </a:r>
            <a:r>
              <a:rPr lang="ru-RU" sz="2000" b="1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В.С.Лопатников</a:t>
            </a:r>
            <a:endParaRPr lang="ru-RU" sz="20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3" y="321818"/>
            <a:ext cx="1174645" cy="117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75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0506" y="214604"/>
            <a:ext cx="9535886" cy="50385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Годовой отчет по аудиту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8337" y="718458"/>
            <a:ext cx="10874335" cy="5617028"/>
          </a:xfrm>
          <a:noFill/>
        </p:spPr>
        <p:txBody>
          <a:bodyPr>
            <a:normAutofit/>
          </a:bodyPr>
          <a:lstStyle/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ru-RU" sz="24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анализа:</a:t>
            </a: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осуществления закупок за год , в том числе результаты централизованных закупок уполномоченными органами</a:t>
            </a: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закупок и система мониторинга</a:t>
            </a: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контрольных мероприятий</a:t>
            </a: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контрольной работы уполномоченными органами</a:t>
            </a: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контроль</a:t>
            </a: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административного воздействия</a:t>
            </a: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Жалобы участников закупок</a:t>
            </a:r>
          </a:p>
          <a:p>
            <a:pPr marL="457200" lvl="2" algn="l">
              <a:buClr>
                <a:srgbClr val="FF0000"/>
              </a:buClr>
            </a:pPr>
            <a:endParaRPr lang="ru-RU" sz="1900" b="1" dirty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lvl="1" indent="-354013" algn="l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ru-RU" sz="24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15956" y="6225077"/>
            <a:ext cx="1063129" cy="365125"/>
          </a:xfrm>
        </p:spPr>
        <p:txBody>
          <a:bodyPr/>
          <a:lstStyle/>
          <a:p>
            <a:r>
              <a:rPr lang="ru-RU" sz="1200" dirty="0" smtClean="0"/>
              <a:t>04.06.2015</a:t>
            </a:r>
            <a:endParaRPr lang="en-US" sz="1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77334" y="6223924"/>
            <a:ext cx="6297612" cy="365125"/>
          </a:xfrm>
        </p:spPr>
        <p:txBody>
          <a:bodyPr/>
          <a:lstStyle/>
          <a:p>
            <a:r>
              <a:rPr lang="ru-RU" sz="1200" i="1" dirty="0" smtClean="0"/>
              <a:t>Всероссийская конференция контрольно-счетных органов</a:t>
            </a:r>
            <a:endParaRPr lang="en-US" sz="12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72606" y="604581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800" b="1" smtClean="0">
                <a:solidFill>
                  <a:srgbClr val="CC0099"/>
                </a:solidFill>
              </a:rPr>
              <a:pPr/>
              <a:t>10</a:t>
            </a:fld>
            <a:endParaRPr lang="en-US" sz="2800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12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8337" y="336524"/>
            <a:ext cx="9535886" cy="50385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8337" y="661177"/>
            <a:ext cx="10959679" cy="5079710"/>
          </a:xfrm>
          <a:noFill/>
        </p:spPr>
        <p:txBody>
          <a:bodyPr>
            <a:normAutofit/>
          </a:bodyPr>
          <a:lstStyle/>
          <a:p>
            <a:pPr marL="354013" lvl="1" indent="-354013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Результаты, выводы:</a:t>
            </a:r>
          </a:p>
          <a:p>
            <a:pPr marL="811213" lvl="2" indent="-354013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достаточности нормативно-методической базы для работы заказчиков в контрактной системе в Санкт-Петербурге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2" algn="l">
              <a:buClr>
                <a:srgbClr val="FF0000"/>
              </a:buClr>
            </a:pPr>
            <a: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 вопросов </a:t>
            </a:r>
            <a:r>
              <a:rPr lang="ru-RU" sz="16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остается </a:t>
            </a:r>
            <a:r>
              <a:rPr lang="ru-RU" sz="1600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неурегулированной</a:t>
            </a:r>
            <a:endParaRPr lang="ru-RU" sz="16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1213" lvl="2" indent="-354013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полноте, масштабах контрольной работы в сфере закупок, в том числе – ведомственного контроля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2" algn="l">
              <a:buClr>
                <a:srgbClr val="FF0000"/>
              </a:buClr>
            </a:pP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контрольных мероприятий незначителен </a:t>
            </a:r>
          </a:p>
          <a:p>
            <a:pPr marL="811213" lvl="2" indent="-354013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количестве и основных видах нарушений, принимаемых мерах</a:t>
            </a:r>
          </a:p>
          <a:p>
            <a:pPr marL="457200" lvl="2" algn="l">
              <a:buClr>
                <a:srgbClr val="FF0000"/>
              </a:buClr>
            </a:pP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выбор 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способа определения поставщика,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размещения информации на ООС,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обоснование        НМЦК контракта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исполнения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контрактов, и др.</a:t>
            </a:r>
            <a:endParaRPr lang="ru-RU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1213" lvl="2" indent="-354013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информационном обеспечении работы заказчиков</a:t>
            </a:r>
          </a:p>
          <a:p>
            <a:pPr marL="811213" lvl="2" indent="-354013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информационном обеспечении деятельности по мониторингу, анализу закупок, аудиту</a:t>
            </a:r>
          </a:p>
          <a:p>
            <a:pPr marL="811213" lvl="2" indent="-354013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1213" lvl="2" indent="-354013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ru-RU" sz="1900" b="1" dirty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lvl="1" indent="-354013" algn="l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ru-RU" sz="24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53943" y="6041362"/>
            <a:ext cx="1063129" cy="365125"/>
          </a:xfrm>
        </p:spPr>
        <p:txBody>
          <a:bodyPr/>
          <a:lstStyle/>
          <a:p>
            <a:r>
              <a:rPr lang="ru-RU" sz="1200" dirty="0" smtClean="0"/>
              <a:t>04.06.2015</a:t>
            </a:r>
            <a:endParaRPr lang="en-US" sz="1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200" i="1" dirty="0" smtClean="0"/>
              <a:t>Всероссийская конференция контрольно-счетных органов</a:t>
            </a:r>
            <a:endParaRPr lang="en-US" sz="12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72606" y="604581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800" b="1" smtClean="0">
                <a:solidFill>
                  <a:srgbClr val="CC0099"/>
                </a:solidFill>
              </a:rPr>
              <a:pPr/>
              <a:t>11</a:t>
            </a:fld>
            <a:endParaRPr lang="en-US" sz="2800" b="1" dirty="0">
              <a:solidFill>
                <a:srgbClr val="CC009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9917" y="261067"/>
            <a:ext cx="6432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Годовой отчет по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аудиту: результаты и выводы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2485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53942" y="6385421"/>
            <a:ext cx="1063129" cy="365125"/>
          </a:xfrm>
        </p:spPr>
        <p:txBody>
          <a:bodyPr/>
          <a:lstStyle/>
          <a:p>
            <a:r>
              <a:rPr lang="ru-RU" sz="1200" dirty="0" smtClean="0"/>
              <a:t>04.06.2015</a:t>
            </a:r>
            <a:endParaRPr lang="en-US" sz="1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38833" y="6385420"/>
            <a:ext cx="6297612" cy="365125"/>
          </a:xfrm>
        </p:spPr>
        <p:txBody>
          <a:bodyPr/>
          <a:lstStyle/>
          <a:p>
            <a:r>
              <a:rPr lang="ru-RU" sz="1200" i="1" dirty="0" smtClean="0"/>
              <a:t>Всероссийская конференция контрольно-счетных органов</a:t>
            </a:r>
            <a:endParaRPr lang="en-US" sz="12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72606" y="604581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800" b="1" smtClean="0">
                <a:solidFill>
                  <a:srgbClr val="CC0099"/>
                </a:solidFill>
              </a:rPr>
              <a:pPr/>
              <a:t>12</a:t>
            </a:fld>
            <a:endParaRPr lang="en-US" sz="2800" b="1" dirty="0">
              <a:solidFill>
                <a:srgbClr val="CC0099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08073" y="746211"/>
            <a:ext cx="2720047" cy="835126"/>
          </a:xfrm>
          <a:prstGeom prst="rect">
            <a:avLst/>
          </a:prstGeom>
          <a:gradFill>
            <a:gsLst>
              <a:gs pos="45000">
                <a:schemeClr val="accent1">
                  <a:hueOff val="0"/>
                  <a:satOff val="0"/>
                  <a:lumOff val="0"/>
                  <a:alphaOff val="0"/>
                  <a:tint val="96000"/>
                  <a:lumMod val="100000"/>
                </a:schemeClr>
              </a:gs>
              <a:gs pos="78000">
                <a:srgbClr val="92D050"/>
              </a:gs>
            </a:gsLst>
            <a:lin ang="5400000" scaled="0"/>
          </a:gradFill>
          <a:ln w="12700"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dkEdge">
            <a:bevelT prst="angle"/>
          </a:sp3d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F0000"/>
              </a:buClr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1. Разграничение полномочий</a:t>
            </a:r>
            <a:endParaRPr lang="ru-RU" sz="18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477802" y="707232"/>
            <a:ext cx="2810593" cy="823186"/>
          </a:xfrm>
          <a:prstGeom prst="rect">
            <a:avLst/>
          </a:prstGeom>
          <a:gradFill>
            <a:gsLst>
              <a:gs pos="45000">
                <a:schemeClr val="accent2">
                  <a:lumMod val="60000"/>
                  <a:lumOff val="40000"/>
                </a:schemeClr>
              </a:gs>
              <a:gs pos="78000">
                <a:srgbClr val="92D050"/>
              </a:gs>
            </a:gsLst>
            <a:lin ang="5400000" scaled="0"/>
          </a:gradFill>
          <a:ln w="127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F0000"/>
              </a:buClr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2. Недостатки информационного обеспечения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4652" y="262796"/>
            <a:ext cx="7766936" cy="33866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Основные проблемные вопросы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88194" y="1708736"/>
            <a:ext cx="4678886" cy="1169551"/>
          </a:xfrm>
          <a:prstGeom prst="rect">
            <a:avLst/>
          </a:prstGeom>
        </p:spPr>
        <p:style>
          <a:lnRef idx="2">
            <a:schemeClr val="accent2"/>
          </a:lnRef>
          <a:fillRef idx="1002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Методические рекомендации Счетной палаты РФ по проведению </a:t>
            </a:r>
            <a:r>
              <a:rPr lang="ru-RU" sz="1400" dirty="0" smtClean="0"/>
              <a:t>аудита</a:t>
            </a:r>
            <a:r>
              <a:rPr lang="en-US" sz="1400" dirty="0" smtClean="0"/>
              <a:t> </a:t>
            </a:r>
            <a:r>
              <a:rPr lang="ru-RU" sz="1400" dirty="0" smtClean="0"/>
              <a:t>по </a:t>
            </a:r>
            <a:r>
              <a:rPr lang="ru-RU" sz="1400" dirty="0"/>
              <a:t>сути, определяют порядок проведения аудита, который почти ничем не отличается от порядка проведения проверок контрольными органами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8194" y="2963377"/>
            <a:ext cx="4678886" cy="738664"/>
          </a:xfrm>
          <a:prstGeom prst="rect">
            <a:avLst/>
          </a:prstGeom>
        </p:spPr>
        <p:style>
          <a:lnRef idx="2">
            <a:schemeClr val="accent2"/>
          </a:lnRef>
          <a:fillRef idx="1002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Совпадение предметов </a:t>
            </a:r>
            <a:r>
              <a:rPr lang="ru-RU" sz="1400" dirty="0"/>
              <a:t>проверки </a:t>
            </a:r>
            <a:r>
              <a:rPr lang="ru-RU" sz="1400" dirty="0" smtClean="0"/>
              <a:t>различных </a:t>
            </a:r>
            <a:r>
              <a:rPr lang="ru-RU" sz="1400" dirty="0"/>
              <a:t>контрольных органов, </a:t>
            </a:r>
            <a:r>
              <a:rPr lang="ru-RU" sz="1400" dirty="0" smtClean="0"/>
              <a:t>как следствие – возможное дублирование </a:t>
            </a:r>
            <a:r>
              <a:rPr lang="ru-RU" sz="1400" dirty="0"/>
              <a:t>контрольных действий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9464" y="1635564"/>
            <a:ext cx="1809566" cy="738664"/>
          </a:xfrm>
          <a:prstGeom prst="rect">
            <a:avLst/>
          </a:prstGeom>
          <a:ln w="19050">
            <a:solidFill>
              <a:srgbClr val="0000FF"/>
            </a:solidFill>
          </a:ln>
          <a:scene3d>
            <a:camera prst="orthographicFront"/>
            <a:lightRig rig="threePt" dir="t"/>
          </a:scene3d>
          <a:sp3d extrusionH="88900">
            <a:bevelT prst="angle"/>
            <a:extrusionClr>
              <a:srgbClr val="FFFF00"/>
            </a:extrusion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ООС (общероссийская система)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9068638" y="1586327"/>
            <a:ext cx="1749288" cy="738664"/>
          </a:xfrm>
          <a:prstGeom prst="rect">
            <a:avLst/>
          </a:prstGeom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АИС ГЗ (региональная система)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43612" y="2479375"/>
            <a:ext cx="2773460" cy="307777"/>
          </a:xfrm>
          <a:prstGeom prst="rect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Частое «зависание» сайта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8535042" y="2471904"/>
            <a:ext cx="3220903" cy="523220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Сбои в получении/передаче информации</a:t>
            </a:r>
            <a:endParaRPr lang="ru-RU" sz="1400" dirty="0"/>
          </a:p>
        </p:txBody>
      </p:sp>
      <p:cxnSp>
        <p:nvCxnSpPr>
          <p:cNvPr id="23" name="Прямая соединительная линия 22"/>
          <p:cNvCxnSpPr>
            <a:endCxn id="20" idx="1"/>
          </p:cNvCxnSpPr>
          <p:nvPr/>
        </p:nvCxnSpPr>
        <p:spPr>
          <a:xfrm>
            <a:off x="7585507" y="1955659"/>
            <a:ext cx="1483131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43612" y="2877596"/>
            <a:ext cx="2773460" cy="307777"/>
          </a:xfrm>
          <a:prstGeom prst="rect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Ошибки в работе сайта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338302" y="4594016"/>
            <a:ext cx="2778770" cy="523220"/>
          </a:xfrm>
          <a:prstGeom prst="rect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Отсутствие развитых средств анализа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43613" y="3291143"/>
            <a:ext cx="2773459" cy="523220"/>
          </a:xfrm>
          <a:prstGeom prst="rect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Отсутствие </a:t>
            </a:r>
            <a:r>
              <a:rPr lang="ru-RU" sz="1400" dirty="0" err="1" smtClean="0"/>
              <a:t>преднастроенных</a:t>
            </a:r>
            <a:r>
              <a:rPr lang="ru-RU" sz="1400" dirty="0" smtClean="0"/>
              <a:t> отчетов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5343613" y="3967087"/>
            <a:ext cx="2773459" cy="523220"/>
          </a:xfrm>
          <a:prstGeom prst="rect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Отсутствие пользовательских отчетов</a:t>
            </a:r>
            <a:endParaRPr lang="ru-RU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340974" y="5877090"/>
            <a:ext cx="2776097" cy="307777"/>
          </a:xfrm>
          <a:prstGeom prst="rect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Неудобный экспорт в </a:t>
            </a:r>
            <a:r>
              <a:rPr lang="en-US" sz="1400" dirty="0" smtClean="0"/>
              <a:t>Excel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338302" y="5233086"/>
            <a:ext cx="2778770" cy="523220"/>
          </a:xfrm>
          <a:prstGeom prst="rect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Отсутствие средств визуализации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8497109" y="3298790"/>
            <a:ext cx="3220903" cy="523220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Нет проверок на корректность вводимой информации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8497109" y="5115369"/>
            <a:ext cx="3220903" cy="523220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Отсутствие </a:t>
            </a:r>
            <a:r>
              <a:rPr lang="ru-RU" sz="1400" dirty="0" err="1" smtClean="0"/>
              <a:t>преднастроенных</a:t>
            </a:r>
            <a:r>
              <a:rPr lang="ru-RU" sz="1400" dirty="0" smtClean="0"/>
              <a:t> отчетов</a:t>
            </a:r>
            <a:endParaRPr lang="ru-RU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8497108" y="5862201"/>
            <a:ext cx="3220903" cy="523220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Отсутствие пользовательских отчетов</a:t>
            </a:r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8497109" y="4091723"/>
            <a:ext cx="3220903" cy="738664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Большое количество ошибок в информации по контрактам, даты и иные не основные характеристики</a:t>
            </a:r>
            <a:endParaRPr lang="ru-RU" sz="14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1468964" y="6363727"/>
            <a:ext cx="5739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C0099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49458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7334" y="2738348"/>
            <a:ext cx="9535886" cy="503854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53943" y="6041362"/>
            <a:ext cx="1063129" cy="365125"/>
          </a:xfrm>
        </p:spPr>
        <p:txBody>
          <a:bodyPr/>
          <a:lstStyle/>
          <a:p>
            <a:r>
              <a:rPr lang="ru-RU" sz="1200" dirty="0" smtClean="0"/>
              <a:t>04.06.2015</a:t>
            </a:r>
            <a:endParaRPr lang="en-US" sz="1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200" i="1" dirty="0" smtClean="0"/>
              <a:t>Всероссийская конференция контрольно-счетных органов</a:t>
            </a:r>
            <a:endParaRPr lang="en-US" sz="12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72606" y="604581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800" b="1" smtClean="0">
                <a:solidFill>
                  <a:srgbClr val="CC0099"/>
                </a:solidFill>
              </a:rPr>
              <a:pPr/>
              <a:t>13</a:t>
            </a:fld>
            <a:endParaRPr lang="en-US" sz="2800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93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0506" y="214603"/>
            <a:ext cx="9535886" cy="516917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Основные результаты закупок в 2014 году</a:t>
            </a:r>
            <a:endParaRPr lang="ru-RU" sz="2800" b="1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53943" y="6041362"/>
            <a:ext cx="1063129" cy="365125"/>
          </a:xfrm>
        </p:spPr>
        <p:txBody>
          <a:bodyPr/>
          <a:lstStyle/>
          <a:p>
            <a:r>
              <a:rPr lang="ru-RU" sz="1200" dirty="0" smtClean="0"/>
              <a:t>04.06.2015</a:t>
            </a:r>
            <a:endParaRPr lang="en-US" sz="1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200" i="1" dirty="0" smtClean="0"/>
              <a:t>Всероссийская конференция контрольно-счетных органов</a:t>
            </a:r>
            <a:endParaRPr lang="en-US" sz="12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72606" y="604581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800" b="1" smtClean="0">
                <a:solidFill>
                  <a:srgbClr val="CC0099"/>
                </a:solidFill>
              </a:rPr>
              <a:pPr/>
              <a:t>2</a:t>
            </a:fld>
            <a:endParaRPr lang="en-US" sz="2800" b="1" dirty="0">
              <a:solidFill>
                <a:srgbClr val="CC0099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92101848"/>
              </p:ext>
            </p:extLst>
          </p:nvPr>
        </p:nvGraphicFramePr>
        <p:xfrm>
          <a:off x="2032000" y="719666"/>
          <a:ext cx="8128000" cy="5321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838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0506" y="214603"/>
            <a:ext cx="9535886" cy="802551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Нормативное и методическое обеспечение </a:t>
            </a:r>
            <a:br>
              <a:rPr lang="ru-RU" sz="2800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аудита закупок</a:t>
            </a:r>
            <a:endParaRPr lang="ru-RU" sz="2800" b="1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7333" y="1091682"/>
            <a:ext cx="10584715" cy="5159827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Отдельная статья (98) в Законе 44-ФЗ</a:t>
            </a:r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акты федерального уровня, принятые в 2013-2014 </a:t>
            </a:r>
            <a:r>
              <a:rPr lang="ru-RU" sz="2400" b="1" dirty="0" err="1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24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 вопросам работы контрактной системы</a:t>
            </a: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											         1</a:t>
            </a: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и распоряжения  Правительства РФ				          	30</a:t>
            </a: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Министерств и ведомств									10	</a:t>
            </a:r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акты регионального уровня</a:t>
            </a: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2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Санкт-Петербурга «О системе закупок…» № 1095 от 30.12.2013:</a:t>
            </a:r>
          </a:p>
          <a:p>
            <a:pPr marL="1257300" lvl="2" indent="-342900" algn="l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организации деятельности заказчиков, уполномоченных органов… </a:t>
            </a:r>
          </a:p>
          <a:p>
            <a:pPr marL="1257300" lvl="2" indent="-342900" algn="l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осуществления ведомственного контроля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1257300" lvl="2" indent="-342900" algn="l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Временный порядок осуществления контроля … органом внутреннего государственного финансового контроля Санкт-Петербурга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2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нормативные акты по вопросам контрактной системы</a:t>
            </a:r>
          </a:p>
          <a:p>
            <a:pPr marL="1257300" lvl="2" indent="-342900" algn="l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   		        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1257300" lvl="2" indent="-342900" algn="l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Распоряжения уполномоченных органов Санкт-Петербурга 		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53943" y="6041362"/>
            <a:ext cx="1063129" cy="365125"/>
          </a:xfrm>
        </p:spPr>
        <p:txBody>
          <a:bodyPr/>
          <a:lstStyle/>
          <a:p>
            <a:r>
              <a:rPr lang="ru-RU" sz="1200" dirty="0" smtClean="0"/>
              <a:t>04.06.2015</a:t>
            </a:r>
            <a:endParaRPr lang="en-US" sz="1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200" i="1" dirty="0" smtClean="0"/>
              <a:t>Всероссийская конференция контрольно-счетных органов</a:t>
            </a:r>
            <a:endParaRPr lang="en-US" sz="12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72606" y="604581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800" b="1" smtClean="0">
                <a:solidFill>
                  <a:srgbClr val="CC0099"/>
                </a:solidFill>
              </a:rPr>
              <a:pPr/>
              <a:t>3</a:t>
            </a:fld>
            <a:endParaRPr lang="en-US" sz="2800" b="1" dirty="0">
              <a:solidFill>
                <a:srgbClr val="CC00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72606" y="615878"/>
            <a:ext cx="677108" cy="54382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1"/>
            </a:solidFill>
            <a:prstDash val="dash"/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ru-RU" sz="1600" b="1" i="1" dirty="0" smtClean="0">
                <a:cs typeface="Times New Roman" panose="02020603050405020304" pitchFamily="18" charset="0"/>
              </a:rPr>
              <a:t>Ни один не посвящен аудиту и не уточняет вопросов аудита закупок</a:t>
            </a:r>
            <a:endParaRPr lang="ru-RU" sz="1600" b="1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10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0506" y="214604"/>
            <a:ext cx="9535886" cy="50385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Непринятые нормативные акты</a:t>
            </a:r>
            <a:endParaRPr lang="ru-RU" sz="2800" b="1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563" y="802434"/>
            <a:ext cx="11401382" cy="5533052"/>
          </a:xfrm>
          <a:noFill/>
        </p:spPr>
        <p:txBody>
          <a:bodyPr>
            <a:normAutofit fontScale="92500" lnSpcReduction="20000"/>
          </a:bodyPr>
          <a:lstStyle/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«Об установлении порядка обоснования закупок товаров, работ, услуг для обеспечения гос. и муниципальных нужд и форма такого обоснования.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(ст.18 «Обоснование закупок» вступает в силу только с 01.01.2016)</a:t>
            </a:r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акты Санкт-Петербурга:</a:t>
            </a: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2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</a:t>
            </a:r>
            <a:r>
              <a:rPr lang="ru-RU" sz="20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</a:t>
            </a:r>
            <a:r>
              <a:rPr lang="ru-RU" sz="22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57300" lvl="2" indent="-342900" algn="l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определении случаев банковского сопровождения контрактов</a:t>
            </a:r>
          </a:p>
          <a:p>
            <a:pPr marL="1257300" lvl="2" indent="-342900" algn="l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формирования, утверждения, ведения планов-закупок и планов-графиков закупок</a:t>
            </a:r>
          </a:p>
          <a:p>
            <a:pPr marL="1257300" lvl="2" indent="-342900" algn="l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установлении правил нормирования в сфере закупок</a:t>
            </a:r>
          </a:p>
          <a:p>
            <a:pPr marL="1257300" lvl="2" indent="-342900" algn="l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разработки типовых условий контрактов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2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акты уполномоченных органов</a:t>
            </a:r>
          </a:p>
          <a:p>
            <a:pPr marL="1257300" lvl="2" indent="-342900" algn="l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етодические рекомендации по применению методов определения НМЦК и применению иных методов, дополнительно к установленным приказом МЭР</a:t>
            </a:r>
          </a:p>
          <a:p>
            <a:pPr marL="1257300" lvl="2" indent="-342900" algn="l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установлении требований к отдельным видам закупаемых товаров, работ, услуг (в соответствии с общими правилами нормирования, установленными Правительством РФ)</a:t>
            </a:r>
          </a:p>
          <a:p>
            <a:pPr marL="354013" lvl="2" indent="-354013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проведения аудита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53943" y="6041362"/>
            <a:ext cx="1063129" cy="365125"/>
          </a:xfrm>
        </p:spPr>
        <p:txBody>
          <a:bodyPr/>
          <a:lstStyle/>
          <a:p>
            <a:r>
              <a:rPr lang="ru-RU" sz="1200" dirty="0" smtClean="0"/>
              <a:t>04.06.2015</a:t>
            </a:r>
            <a:endParaRPr lang="en-US" sz="1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200" i="1" dirty="0" smtClean="0"/>
              <a:t>Всероссийская конференция контрольно-счетных органов</a:t>
            </a:r>
            <a:endParaRPr lang="en-US" sz="12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72606" y="604581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800" b="1" smtClean="0">
                <a:solidFill>
                  <a:srgbClr val="CC0099"/>
                </a:solidFill>
              </a:rPr>
              <a:pPr/>
              <a:t>4</a:t>
            </a:fld>
            <a:endParaRPr lang="en-US" sz="2800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28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0506" y="214604"/>
            <a:ext cx="9535886" cy="50385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563" y="802434"/>
            <a:ext cx="11401382" cy="5533052"/>
          </a:xfrm>
          <a:noFill/>
        </p:spPr>
        <p:txBody>
          <a:bodyPr>
            <a:normAutofit/>
          </a:bodyPr>
          <a:lstStyle/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достаточные нормативные акты и методические указания по проведению аудита в сфере закупок. </a:t>
            </a:r>
          </a:p>
          <a:p>
            <a:pPr algn="l">
              <a:spcBef>
                <a:spcPts val="0"/>
              </a:spcBef>
              <a:buClr>
                <a:srgbClr val="FF0000"/>
              </a:buClr>
            </a:pPr>
            <a:r>
              <a:rPr lang="ru-RU" sz="24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Следствия: </a:t>
            </a:r>
          </a:p>
          <a:p>
            <a:pPr marL="800100" lvl="1" indent="-342900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Дублирование полномочий с органами, уполномоченными по контролю в сфере закупок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 совокупные издержки государственных контрольных органов</a:t>
            </a:r>
          </a:p>
          <a:p>
            <a:pPr marL="800100" lvl="1" indent="-342900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избыточное непроизводительное давление на заказчиков в сфере закупок</a:t>
            </a:r>
          </a:p>
          <a:p>
            <a:pPr marL="354013" lvl="1" indent="-354013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Размытость определений</a:t>
            </a:r>
          </a:p>
          <a:p>
            <a:pPr marL="354013" lvl="1" indent="-354013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четких критериев эффективности закупок, обоснованности закупок, избыточности потребительских свойств и т.д.</a:t>
            </a:r>
          </a:p>
          <a:p>
            <a:pPr marL="0" lvl="1" algn="l">
              <a:spcBef>
                <a:spcPts val="0"/>
              </a:spcBef>
              <a:buClr>
                <a:srgbClr val="FF0000"/>
              </a:buClr>
            </a:pPr>
            <a:r>
              <a:rPr lang="ru-RU" sz="24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Следствия:</a:t>
            </a:r>
          </a:p>
          <a:p>
            <a:pPr marL="811213" lvl="2" indent="-354013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 различия в выводах разных контрольных органов</a:t>
            </a:r>
          </a:p>
          <a:p>
            <a:pPr marL="811213" lvl="2" indent="-354013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Излишнее давление со стороны контрольных органов на заказчиков</a:t>
            </a: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53943" y="6041362"/>
            <a:ext cx="1063129" cy="365125"/>
          </a:xfrm>
        </p:spPr>
        <p:txBody>
          <a:bodyPr/>
          <a:lstStyle/>
          <a:p>
            <a:r>
              <a:rPr lang="ru-RU" sz="1200" dirty="0" smtClean="0"/>
              <a:t>04.06.2015</a:t>
            </a:r>
            <a:endParaRPr lang="en-US" sz="1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200" i="1" dirty="0" smtClean="0"/>
              <a:t>Всероссийская конференция контрольно-счетных органов</a:t>
            </a:r>
            <a:endParaRPr lang="en-US" sz="12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72606" y="604581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800" b="1" smtClean="0">
                <a:solidFill>
                  <a:srgbClr val="CC0099"/>
                </a:solidFill>
              </a:rPr>
              <a:pPr/>
              <a:t>5</a:t>
            </a:fld>
            <a:endParaRPr lang="en-US" sz="2800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10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89504" y="308389"/>
            <a:ext cx="5900927" cy="66322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Организация работ по аудиту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52" y="2831115"/>
            <a:ext cx="5474208" cy="42082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/>
          <a:p>
            <a:pPr marL="457200" lvl="2" indent="-371475" algn="l">
              <a:buClr>
                <a:srgbClr val="FF0000"/>
              </a:buClr>
            </a:pPr>
            <a:r>
              <a:rPr lang="ru-RU" sz="18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(+): Не нужно менять структуру и численность</a:t>
            </a: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53943" y="6041362"/>
            <a:ext cx="1063129" cy="365125"/>
          </a:xfrm>
        </p:spPr>
        <p:txBody>
          <a:bodyPr/>
          <a:lstStyle/>
          <a:p>
            <a:r>
              <a:rPr lang="ru-RU" sz="1200" dirty="0" smtClean="0"/>
              <a:t>04.06.2015</a:t>
            </a:r>
            <a:endParaRPr lang="en-US" sz="1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77334" y="6095482"/>
            <a:ext cx="6297612" cy="365125"/>
          </a:xfrm>
        </p:spPr>
        <p:txBody>
          <a:bodyPr/>
          <a:lstStyle/>
          <a:p>
            <a:r>
              <a:rPr lang="ru-RU" sz="1200" i="1" dirty="0" smtClean="0"/>
              <a:t>Всероссийская конференция контрольно-счетных органов</a:t>
            </a:r>
            <a:endParaRPr lang="en-US" sz="12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72606" y="604581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800" b="1" smtClean="0">
                <a:solidFill>
                  <a:srgbClr val="CC0099"/>
                </a:solidFill>
              </a:rPr>
              <a:pPr/>
              <a:t>6</a:t>
            </a:fld>
            <a:endParaRPr lang="en-US" sz="2800" b="1" dirty="0">
              <a:solidFill>
                <a:srgbClr val="CC0099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77334" y="1565349"/>
            <a:ext cx="5174826" cy="99240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Действующие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подразделения (инспекции)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070590" y="1557930"/>
            <a:ext cx="4450080" cy="99240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Отдельное подразделение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6" name="Соединительная линия уступом 25"/>
          <p:cNvCxnSpPr/>
          <p:nvPr/>
        </p:nvCxnSpPr>
        <p:spPr>
          <a:xfrm rot="10800000" flipV="1">
            <a:off x="3243072" y="995082"/>
            <a:ext cx="2609088" cy="219456"/>
          </a:xfrm>
          <a:prstGeom prst="bentConnector3">
            <a:avLst>
              <a:gd name="adj1" fmla="val 102"/>
            </a:avLst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238119" y="1214539"/>
            <a:ext cx="4953" cy="350810"/>
          </a:xfrm>
          <a:prstGeom prst="straightConnector1">
            <a:avLst/>
          </a:prstGeom>
          <a:ln w="1905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8631936" y="1214539"/>
            <a:ext cx="0" cy="333491"/>
          </a:xfrm>
          <a:prstGeom prst="straightConnector1">
            <a:avLst/>
          </a:prstGeom>
          <a:ln w="1905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/>
          <p:nvPr/>
        </p:nvCxnSpPr>
        <p:spPr>
          <a:xfrm>
            <a:off x="6230112" y="992034"/>
            <a:ext cx="2401824" cy="237083"/>
          </a:xfrm>
          <a:prstGeom prst="bentConnector3">
            <a:avLst>
              <a:gd name="adj1" fmla="val -254"/>
            </a:avLst>
          </a:prstGeom>
          <a:ln w="190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одзаголовок 2"/>
          <p:cNvSpPr txBox="1">
            <a:spLocks/>
          </p:cNvSpPr>
          <p:nvPr/>
        </p:nvSpPr>
        <p:spPr>
          <a:xfrm>
            <a:off x="377952" y="3322916"/>
            <a:ext cx="5474208" cy="28276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3" indent="-371475" algn="l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нагрузка к достаточно высокой загруженности инспекций</a:t>
            </a:r>
          </a:p>
          <a:p>
            <a:pPr marL="457200" lvl="2" indent="-371475" algn="l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дополнительное обучение</a:t>
            </a:r>
          </a:p>
          <a:p>
            <a:pPr marL="457200" lvl="2" indent="-371475" algn="l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обобщения информации и подготовки экспертно-аналитических отчетов</a:t>
            </a:r>
          </a:p>
          <a:p>
            <a:pPr marL="457200" lvl="2" indent="-371475" algn="l">
              <a:buClr>
                <a:srgbClr val="FF0000"/>
              </a:buClr>
            </a:pPr>
            <a:endParaRPr lang="ru-RU" sz="18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одзаголовок 2"/>
          <p:cNvSpPr txBox="1">
            <a:spLocks/>
          </p:cNvSpPr>
          <p:nvPr/>
        </p:nvSpPr>
        <p:spPr>
          <a:xfrm>
            <a:off x="470070" y="3337623"/>
            <a:ext cx="414528" cy="41860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 algn="l">
              <a:buClr>
                <a:srgbClr val="FF0000"/>
              </a:buClr>
            </a:pPr>
            <a:r>
              <a:rPr lang="ru-RU" sz="18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(-)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одзаголовок 2"/>
          <p:cNvSpPr txBox="1">
            <a:spLocks/>
          </p:cNvSpPr>
          <p:nvPr/>
        </p:nvSpPr>
        <p:spPr>
          <a:xfrm>
            <a:off x="6058817" y="2800878"/>
            <a:ext cx="5365087" cy="972622"/>
          </a:xfrm>
          <a:prstGeom prst="rect">
            <a:avLst/>
          </a:prstGeom>
          <a:solidFill>
            <a:srgbClr val="FFFFCC"/>
          </a:solidFill>
          <a:ln>
            <a:solidFill>
              <a:schemeClr val="accent3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371475" algn="l">
              <a:buClr>
                <a:srgbClr val="FF0000"/>
              </a:buClr>
            </a:pPr>
            <a:r>
              <a:rPr lang="ru-RU" sz="18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(+): специализация сотрудников, потенциальная более высокая квалификация по вопросам контрактной системы</a:t>
            </a: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одзаголовок 2"/>
          <p:cNvSpPr txBox="1">
            <a:spLocks/>
          </p:cNvSpPr>
          <p:nvPr/>
        </p:nvSpPr>
        <p:spPr>
          <a:xfrm>
            <a:off x="6070590" y="3897522"/>
            <a:ext cx="5353314" cy="2244980"/>
          </a:xfrm>
          <a:prstGeom prst="rect">
            <a:avLst/>
          </a:prstGeom>
          <a:solidFill>
            <a:srgbClr val="FFFFCC"/>
          </a:solidFill>
          <a:ln>
            <a:solidFill>
              <a:schemeClr val="accent3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3" indent="-371475" algn="l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численность</a:t>
            </a:r>
          </a:p>
          <a:p>
            <a:pPr marL="457200" lvl="2" indent="-371475" algn="l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опыта контрольной работы (если подразделение формируется из новых сотрудников)</a:t>
            </a:r>
          </a:p>
          <a:p>
            <a:pPr marL="457200" lvl="2" indent="-371475" algn="l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18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2" indent="-371475" algn="l">
              <a:buClr>
                <a:srgbClr val="FF0000"/>
              </a:buClr>
            </a:pPr>
            <a:endParaRPr lang="ru-RU" sz="18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одзаголовок 2"/>
          <p:cNvSpPr txBox="1">
            <a:spLocks/>
          </p:cNvSpPr>
          <p:nvPr/>
        </p:nvSpPr>
        <p:spPr>
          <a:xfrm>
            <a:off x="6070590" y="3938372"/>
            <a:ext cx="414528" cy="41860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 algn="l">
              <a:buClr>
                <a:srgbClr val="FF0000"/>
              </a:buClr>
            </a:pPr>
            <a:r>
              <a:rPr lang="ru-RU" sz="18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(-)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0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0506" y="214604"/>
            <a:ext cx="9535886" cy="50385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Проведенные контрольные мероприятия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506" y="718458"/>
            <a:ext cx="10958741" cy="5617028"/>
          </a:xfrm>
          <a:noFill/>
        </p:spPr>
        <p:txBody>
          <a:bodyPr>
            <a:normAutofit fontScale="77500" lnSpcReduction="20000"/>
          </a:bodyPr>
          <a:lstStyle/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Проверяемые организации: ИОГВ – 2,  ГУ – 1, ВМО -  2</a:t>
            </a:r>
          </a:p>
          <a:p>
            <a:pPr marL="354013" lvl="1" indent="-354013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контрактов – 11</a:t>
            </a:r>
            <a:r>
              <a:rPr lang="en-US" sz="2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Сумма закупок	</a:t>
            </a:r>
            <a:r>
              <a:rPr lang="en-US" sz="2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</a:t>
            </a:r>
            <a:r>
              <a:rPr lang="ru-RU" sz="2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рублей</a:t>
            </a:r>
            <a:endParaRPr lang="ru-RU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lvl="1" indent="-354013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нарушения:</a:t>
            </a:r>
          </a:p>
          <a:p>
            <a:pPr marL="811213" lvl="2" indent="-354013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существенных условий контрактов (сроки и порядок авансирования) в нарушение требований с.95 Закона 44-ФЗ </a:t>
            </a:r>
          </a:p>
          <a:p>
            <a:pPr marL="811213" lvl="2" indent="-354013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Необоснованное осуществление закупок (отсутствие расходного обязательства и обоснования закупки) (ст.34, 65, 158 БК РФ)</a:t>
            </a:r>
          </a:p>
          <a:p>
            <a:pPr marL="811213" lvl="2" indent="-354013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Необъективное описание объекта закупки, необоснованное отклонение заявок и отсутствие экономии расходов (ст.33, ч.8 ст.67)</a:t>
            </a:r>
          </a:p>
          <a:p>
            <a:pPr marL="811213" lvl="2" indent="-354013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рекомендаций приказа МЭР № 567 от 02.10.2013) о расчете и обосновании НМЦК, несоблюдение принципа эффективности расходования бюджетных средств</a:t>
            </a:r>
          </a:p>
          <a:p>
            <a:pPr marL="811213" lvl="2" indent="-354013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сроков размещения информации об изменении контракта (ч.26 ст.95) и требований о размещении информации об исполнении контракта (ч.9-11 ст.94)</a:t>
            </a:r>
          </a:p>
          <a:p>
            <a:pPr marL="354013" lvl="1" indent="-354013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отклонений:</a:t>
            </a:r>
          </a:p>
          <a:p>
            <a:pPr marL="811213" lvl="2" indent="-354013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Нерешенность ряда методических вопросов (например, в части обоснования закупок) </a:t>
            </a:r>
          </a:p>
          <a:p>
            <a:pPr marL="811213" lvl="2" indent="-354013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Сложность условий закона, плохая работа информационных систем, в результате чего большие силы заказчиков тратятся на борьбу с неполадками АИС, а не на выполнение норм закона</a:t>
            </a:r>
          </a:p>
          <a:p>
            <a:pPr marL="811213" lvl="2" indent="-354013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Злоупотребления заказчиков</a:t>
            </a:r>
          </a:p>
          <a:p>
            <a:pPr marL="811213" lvl="2" indent="-354013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ru-RU" sz="22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53943" y="6041362"/>
            <a:ext cx="1063129" cy="365125"/>
          </a:xfrm>
        </p:spPr>
        <p:txBody>
          <a:bodyPr/>
          <a:lstStyle/>
          <a:p>
            <a:r>
              <a:rPr lang="ru-RU" sz="1200" dirty="0" smtClean="0"/>
              <a:t>04.06.2015</a:t>
            </a:r>
            <a:endParaRPr lang="en-US" sz="1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200" i="1" dirty="0" smtClean="0"/>
              <a:t>Всероссийская конференция контрольно-счетных органов</a:t>
            </a:r>
            <a:endParaRPr lang="en-US" sz="12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72606" y="604581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800" b="1" smtClean="0">
                <a:solidFill>
                  <a:srgbClr val="CC0099"/>
                </a:solidFill>
              </a:rPr>
              <a:pPr/>
              <a:t>7</a:t>
            </a:fld>
            <a:endParaRPr lang="en-US" sz="2800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49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9382" y="163629"/>
            <a:ext cx="9535886" cy="692337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Способы получения информации о контрольных мероприятиях (для аудита)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53943" y="6041362"/>
            <a:ext cx="1063129" cy="365125"/>
          </a:xfrm>
        </p:spPr>
        <p:txBody>
          <a:bodyPr/>
          <a:lstStyle/>
          <a:p>
            <a:r>
              <a:rPr lang="ru-RU" sz="1200" dirty="0" smtClean="0"/>
              <a:t>04.06.2015</a:t>
            </a:r>
            <a:endParaRPr lang="en-US" sz="1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200" i="1" dirty="0" smtClean="0"/>
              <a:t>Всероссийская конференция контрольно-счетных органов</a:t>
            </a:r>
            <a:endParaRPr lang="en-US" sz="12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72606" y="604581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800" b="1" smtClean="0">
                <a:solidFill>
                  <a:srgbClr val="CC0099"/>
                </a:solidFill>
              </a:rPr>
              <a:pPr/>
              <a:t>8</a:t>
            </a:fld>
            <a:endParaRPr lang="en-US" sz="2800" b="1" dirty="0">
              <a:solidFill>
                <a:srgbClr val="CC0099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77334" y="870214"/>
            <a:ext cx="3580719" cy="5274554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  <a:prstDash val="lg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>
              <a:buClr>
                <a:srgbClr val="FF0000"/>
              </a:buClr>
            </a:pPr>
            <a:r>
              <a:rPr lang="ru-RU" sz="20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проверки КСП соблюдения 44-ФЗ</a:t>
            </a:r>
          </a:p>
          <a:p>
            <a:pPr marL="354013" lvl="1" indent="-35401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</a:t>
            </a:r>
            <a:endParaRPr lang="ru-RU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850" lvl="2" indent="-18256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 сотрудников</a:t>
            </a:r>
          </a:p>
          <a:p>
            <a:pPr marL="450850" lvl="2" indent="-18256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необходимость дополнительных согласований внутри Палаты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lvl="1" indent="-35401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850" lvl="2" indent="-18256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узкая направленность проверок</a:t>
            </a:r>
          </a:p>
          <a:p>
            <a:pPr marL="450850" lvl="2" indent="-18256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Меньше количество проверенных объектов, чем при совместной работе с инспекциями</a:t>
            </a:r>
          </a:p>
          <a:p>
            <a:pPr marL="450850" lvl="2" indent="-18256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полномочий по принятию мер административного воздействия</a:t>
            </a:r>
          </a:p>
          <a:p>
            <a:pPr marL="457200" lvl="2" algn="l">
              <a:buClr>
                <a:srgbClr val="FF0000"/>
              </a:buClr>
            </a:pPr>
            <a:endParaRPr lang="ru-RU" sz="19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lvl="1" indent="-354013" algn="l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ru-RU" sz="24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4346197" y="870214"/>
            <a:ext cx="3639563" cy="5274554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  <a:prstDash val="lgDash"/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</a:pPr>
            <a:r>
              <a:rPr lang="ru-RU" sz="20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КСП закона 44-ФЗ в рамках общих проверок </a:t>
            </a:r>
          </a:p>
          <a:p>
            <a:pPr marL="354013" lvl="1" indent="-35401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</a:t>
            </a:r>
            <a:endParaRPr lang="ru-RU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850" lvl="2" indent="-18256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Большее (потенциально) количество объектов проверки в сфере закупок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850" lvl="2" indent="-18256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комплексные проверки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lvl="1" indent="-35401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0850" lvl="2" indent="-18256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Пересекающиеся предметы проверки, т.к. и контрактная система и бюджетное законодательство подразумевают расходование бюджетных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</a:p>
          <a:p>
            <a:pPr marL="450850" lvl="2" indent="-18256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Согласования между отделом и инспекцией</a:t>
            </a:r>
          </a:p>
          <a:p>
            <a:pPr marL="450850" lvl="2" indent="-18256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полномочий по принятию мер административного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воздействия</a:t>
            </a:r>
            <a:endParaRPr lang="ru-RU" sz="24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8095488" y="870214"/>
            <a:ext cx="3194304" cy="5274554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  <a:prstDash val="lgDash"/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>
              <a:buClr>
                <a:srgbClr val="FF0000"/>
              </a:buClr>
            </a:pPr>
            <a:r>
              <a:rPr lang="ru-RU" sz="22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уполномоченных органов</a:t>
            </a:r>
          </a:p>
          <a:p>
            <a:pPr marL="354013" lvl="1" indent="-35401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</a:t>
            </a:r>
          </a:p>
          <a:p>
            <a:pPr marL="450850" lvl="2" indent="-18256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готовых результатов для анализа и обобщения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lvl="1" indent="-35401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0850" lvl="2" indent="-18256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согласования планов проверок разных контрольных органов и КСП</a:t>
            </a:r>
          </a:p>
          <a:p>
            <a:pPr marL="450850" lvl="2" indent="-18256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(на настоящем этапе) согласованных форматов отчетов</a:t>
            </a:r>
          </a:p>
          <a:p>
            <a:pPr marL="450850" lvl="2" indent="-182563" algn="l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Нежелание контрольных органов представлять подробную информацию в КСП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l">
              <a:buClr>
                <a:srgbClr val="FF0000"/>
              </a:buClr>
            </a:pPr>
            <a:endParaRPr lang="ru-RU" sz="24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80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0506" y="214604"/>
            <a:ext cx="9535886" cy="50385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Иные способы получения информации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53943" y="6041362"/>
            <a:ext cx="1063129" cy="365125"/>
          </a:xfrm>
        </p:spPr>
        <p:txBody>
          <a:bodyPr/>
          <a:lstStyle/>
          <a:p>
            <a:r>
              <a:rPr lang="ru-RU" sz="1200" dirty="0" smtClean="0"/>
              <a:t>04.06.2015</a:t>
            </a:r>
            <a:endParaRPr lang="en-US" sz="1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200" i="1" dirty="0" smtClean="0"/>
              <a:t>Всероссийская конференция контрольно-счетных органов</a:t>
            </a:r>
            <a:endParaRPr lang="en-US" sz="12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72606" y="604581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800" b="1" smtClean="0">
                <a:solidFill>
                  <a:srgbClr val="CC0099"/>
                </a:solidFill>
              </a:rPr>
              <a:pPr/>
              <a:t>9</a:t>
            </a:fld>
            <a:endParaRPr lang="en-US" sz="2800" b="1" dirty="0">
              <a:solidFill>
                <a:srgbClr val="CC0099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5861784" y="901338"/>
            <a:ext cx="5415815" cy="5140024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  <a:prstDash val="lg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>
              <a:spcBef>
                <a:spcPts val="0"/>
              </a:spcBef>
              <a:buClr>
                <a:srgbClr val="FF0000"/>
              </a:buClr>
            </a:pPr>
            <a:r>
              <a:rPr lang="ru-RU" sz="20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(ООС и АИС ГЗ)</a:t>
            </a:r>
          </a:p>
          <a:p>
            <a:pPr marL="354013" lvl="1" indent="-354013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</a:t>
            </a:r>
            <a:endParaRPr lang="ru-RU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lvl="2" indent="-268288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скорость  доступа к информации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lvl="2" indent="-268288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скорость обработки информации, чем с бумажными документами</a:t>
            </a:r>
          </a:p>
          <a:p>
            <a:pPr marL="536575" lvl="2" indent="-268288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работы в любом месте, в любое время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lvl="1" indent="-354013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36575" lvl="2" indent="-268288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Размещенная информация неполная, достаточно часто требует уточнения и пояснений</a:t>
            </a:r>
          </a:p>
          <a:p>
            <a:pPr marL="536575" lvl="2" indent="-268288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Частые сбои в работе ООС</a:t>
            </a:r>
          </a:p>
          <a:p>
            <a:pPr marL="536575" lvl="2" indent="-268288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Крайне ограниченные аналитические возможности в ООС и региональной АИС</a:t>
            </a:r>
          </a:p>
          <a:p>
            <a:pPr marL="811213" lvl="2" indent="-354013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2" algn="l">
              <a:buClr>
                <a:srgbClr val="FF0000"/>
              </a:buClr>
            </a:pPr>
            <a:endParaRPr lang="ru-RU" sz="19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lvl="1" indent="-354013" algn="l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ru-RU" sz="24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598337" y="901338"/>
            <a:ext cx="5184450" cy="5140024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  <a:prstDash val="lg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>
              <a:buClr>
                <a:srgbClr val="FF0000"/>
              </a:buClr>
            </a:pPr>
            <a:r>
              <a:rPr lang="ru-RU" sz="20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взаимодействие с государственными органами</a:t>
            </a:r>
          </a:p>
          <a:p>
            <a:pPr marL="450850" lvl="2" indent="-182563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 о взаимодействии с государственными органами </a:t>
            </a:r>
          </a:p>
          <a:p>
            <a:pPr marL="536575" lvl="2" indent="-268288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АИС ГЗ: объем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предоставленной базы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анализа:</a:t>
            </a:r>
          </a:p>
          <a:p>
            <a:pPr marL="1268413" lvl="3" indent="-354013" algn="l">
              <a:spcBef>
                <a:spcPts val="0"/>
              </a:spcBef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260,2 тыс. контрактов</a:t>
            </a:r>
          </a:p>
          <a:p>
            <a:pPr marL="1268413" lvl="3" indent="-354013" algn="l">
              <a:spcBef>
                <a:spcPts val="0"/>
              </a:spcBef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271,4 тыс. строк</a:t>
            </a:r>
          </a:p>
          <a:p>
            <a:pPr marL="1268413" lvl="3" indent="-354013" algn="l">
              <a:spcBef>
                <a:spcPts val="0"/>
              </a:spcBef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13,5 млн. клеток исходной таблицы</a:t>
            </a:r>
          </a:p>
          <a:p>
            <a:pPr marL="1268413" lvl="3" indent="-354013" algn="l">
              <a:spcBef>
                <a:spcPts val="0"/>
              </a:spcBef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Инструментарий -  сводные таблицы</a:t>
            </a:r>
          </a:p>
          <a:p>
            <a:pPr marL="1268413" lvl="3" indent="-354013" algn="l">
              <a:spcBef>
                <a:spcPts val="0"/>
              </a:spcBef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-  низкое качество исходной информации, отсутствие специализированного средства для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</a:p>
          <a:p>
            <a:pPr marL="1268413" lvl="3" indent="-354013" algn="l">
              <a:spcBef>
                <a:spcPts val="0"/>
              </a:spcBef>
              <a:buClr>
                <a:srgbClr val="FF0000"/>
              </a:buClr>
              <a:buFont typeface="Courier New" panose="02070309020205020404" pitchFamily="49" charset="0"/>
              <a:buChar char="o"/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lvl="3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Информация от ГРБС по запасам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l">
              <a:buClr>
                <a:srgbClr val="FF0000"/>
              </a:buClr>
            </a:pPr>
            <a:endParaRPr lang="ru-RU" sz="24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86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2320</TotalTime>
  <Words>968</Words>
  <Application>Microsoft Office PowerPoint</Application>
  <PresentationFormat>Произвольный</PresentationFormat>
  <Paragraphs>224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Опыт выполнения задач по аудиту в сфере закупок в Санкт-Петербурге</vt:lpstr>
      <vt:lpstr>Основные результаты закупок в 2014 году</vt:lpstr>
      <vt:lpstr>Нормативное и методическое обеспечение  аудита закупок</vt:lpstr>
      <vt:lpstr>Непринятые нормативные акты</vt:lpstr>
      <vt:lpstr> </vt:lpstr>
      <vt:lpstr>Организация работ по аудиту</vt:lpstr>
      <vt:lpstr>Проведенные контрольные мероприятия</vt:lpstr>
      <vt:lpstr>Способы получения информации о контрольных мероприятиях (для аудита)</vt:lpstr>
      <vt:lpstr>Иные способы получения информации</vt:lpstr>
      <vt:lpstr>Годовой отчет по аудиту</vt:lpstr>
      <vt:lpstr> </vt:lpstr>
      <vt:lpstr>Основные проблемные вопросы</vt:lpstr>
      <vt:lpstr>Спасибо за внимание!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выполнения задач по аудиту в сфере закупок в Санкт-Петербурге</dc:title>
  <dc:creator>Никонов Александр  Анатольевич</dc:creator>
  <cp:lastModifiedBy>Татьяна Николаевна Каменщикова</cp:lastModifiedBy>
  <cp:revision>165</cp:revision>
  <cp:lastPrinted>2015-03-27T12:28:47Z</cp:lastPrinted>
  <dcterms:created xsi:type="dcterms:W3CDTF">2015-03-26T06:42:10Z</dcterms:created>
  <dcterms:modified xsi:type="dcterms:W3CDTF">2016-02-10T10:10:37Z</dcterms:modified>
</cp:coreProperties>
</file>